
<file path=[Content_Types].xml><?xml version="1.0" encoding="utf-8"?>
<Types xmlns="http://schemas.openxmlformats.org/package/2006/content-types">
  <Default Extension="crdownload" ContentType="image/pn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301" r:id="rId5"/>
    <p:sldId id="284" r:id="rId6"/>
    <p:sldId id="258" r:id="rId7"/>
    <p:sldId id="271" r:id="rId8"/>
    <p:sldId id="272" r:id="rId9"/>
    <p:sldId id="277" r:id="rId10"/>
    <p:sldId id="274" r:id="rId11"/>
    <p:sldId id="275" r:id="rId12"/>
    <p:sldId id="285" r:id="rId13"/>
    <p:sldId id="286" r:id="rId14"/>
    <p:sldId id="287" r:id="rId15"/>
    <p:sldId id="293" r:id="rId16"/>
    <p:sldId id="292" r:id="rId17"/>
    <p:sldId id="291" r:id="rId18"/>
    <p:sldId id="290" r:id="rId19"/>
    <p:sldId id="289" r:id="rId20"/>
    <p:sldId id="288" r:id="rId21"/>
    <p:sldId id="278" r:id="rId22"/>
    <p:sldId id="279" r:id="rId23"/>
    <p:sldId id="280" r:id="rId24"/>
    <p:sldId id="281" r:id="rId25"/>
    <p:sldId id="282" r:id="rId26"/>
    <p:sldId id="305" r:id="rId27"/>
    <p:sldId id="306" r:id="rId28"/>
    <p:sldId id="307" r:id="rId29"/>
    <p:sldId id="295" r:id="rId30"/>
    <p:sldId id="299" r:id="rId31"/>
    <p:sldId id="296" r:id="rId32"/>
    <p:sldId id="297" r:id="rId33"/>
    <p:sldId id="304" r:id="rId34"/>
    <p:sldId id="273" r:id="rId35"/>
    <p:sldId id="276" r:id="rId36"/>
    <p:sldId id="302" r:id="rId37"/>
    <p:sldId id="303"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CFD570-CA47-4C9A-92D8-03965C11EE1D}">
          <p14:sldIdLst>
            <p14:sldId id="256"/>
            <p14:sldId id="294"/>
            <p14:sldId id="257"/>
            <p14:sldId id="301"/>
            <p14:sldId id="284"/>
            <p14:sldId id="258"/>
            <p14:sldId id="271"/>
            <p14:sldId id="272"/>
            <p14:sldId id="277"/>
            <p14:sldId id="274"/>
            <p14:sldId id="275"/>
            <p14:sldId id="285"/>
            <p14:sldId id="286"/>
            <p14:sldId id="287"/>
            <p14:sldId id="293"/>
            <p14:sldId id="292"/>
            <p14:sldId id="291"/>
            <p14:sldId id="290"/>
            <p14:sldId id="289"/>
            <p14:sldId id="288"/>
            <p14:sldId id="278"/>
            <p14:sldId id="279"/>
            <p14:sldId id="280"/>
            <p14:sldId id="281"/>
            <p14:sldId id="282"/>
            <p14:sldId id="305"/>
            <p14:sldId id="306"/>
            <p14:sldId id="307"/>
            <p14:sldId id="295"/>
            <p14:sldId id="299"/>
            <p14:sldId id="296"/>
            <p14:sldId id="297"/>
            <p14:sldId id="304"/>
            <p14:sldId id="273"/>
            <p14:sldId id="276"/>
            <p14:sldId id="302"/>
            <p14:sldId id="303"/>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3447" autoAdjust="0"/>
  </p:normalViewPr>
  <p:slideViewPr>
    <p:cSldViewPr snapToGrid="0">
      <p:cViewPr>
        <p:scale>
          <a:sx n="82" d="100"/>
          <a:sy n="82"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0838-F86F-7EAA-C19B-0AAAA433BA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102595-346D-D1EE-D9D3-EDCDA25E7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B7F682-F277-1591-0F17-D113C7AE4631}"/>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D6A5A698-A3CE-EB93-D98B-FDCD79FB5E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11BE79-7499-3CDC-15ED-768690FA4D5A}"/>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270962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E01D-79E2-4756-3FD7-84E07AA4D3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450680-CD89-4405-DF5F-F94105ADE3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2144A6-E526-489F-9B48-DA91B63AFC5E}"/>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CE195E1B-C867-5967-5EFF-C66D4BA43B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B68E98-9B70-CF4D-B840-963E22484B01}"/>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185630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7FF27-F045-652E-A555-4CC5B32DFE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0C9DC7-5753-D2B1-8993-2200234C95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3ED138-E967-296C-7087-757481EBB36D}"/>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C9EAF905-59D1-6400-BEA7-0B4CB85DD5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32B5A4-807E-B92E-1A60-94A15BEEE775}"/>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63074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42E1D-A454-50B1-7BB7-CC3BBB0CFF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21EE25-3289-6F15-C2B3-1EA406D59F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25D235-4272-C8FE-8062-E098772142FD}"/>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02215931-F465-8563-6D40-37D8D70930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62CA3-9759-5FCF-DDA9-80F380D23A10}"/>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151658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5CE2-EC71-5A2B-9F65-CC96179D0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1D2C86-D603-C823-1687-26B44EBE56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F615DB-56A3-6F8F-56A5-E4842C314328}"/>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DE01BEEB-2838-51A2-D81F-03A7EBACCB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154B36-47CB-73C3-21E0-8B89A153ED4E}"/>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251879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F3D4-8FF2-967F-CF31-013642786F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A0DCC5-A8A2-FAC1-469B-E90C67EA5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45C8CC-E49F-E207-F609-30C4019E9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66DF31-A60D-F987-D694-C6B9F76BE52E}"/>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6" name="Footer Placeholder 5">
            <a:extLst>
              <a:ext uri="{FF2B5EF4-FFF2-40B4-BE49-F238E27FC236}">
                <a16:creationId xmlns:a16="http://schemas.microsoft.com/office/drawing/2014/main" id="{2E5A8986-AE78-8B98-4593-7466109BB7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BB473F-5605-20C4-D77F-8E26CAAE1496}"/>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21277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D993-B000-8E26-D23A-905722B08D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DE33F3-5FF1-E24A-29FD-48DDC444E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E46ED-127A-7558-315C-EDFBE60C0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52F19E-DD8D-7211-78E8-43570652CB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A0BA54-81FB-DF19-D21A-99F25AFABD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E23917-DF63-F612-C568-E0930F1CD335}"/>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8" name="Footer Placeholder 7">
            <a:extLst>
              <a:ext uri="{FF2B5EF4-FFF2-40B4-BE49-F238E27FC236}">
                <a16:creationId xmlns:a16="http://schemas.microsoft.com/office/drawing/2014/main" id="{40C1FAF5-1EB2-839E-E30F-16D902FA01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E1965E-C7EF-CE18-FD26-6BA19C50B95F}"/>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191881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5504-C400-92C0-BAE7-644E86F6A4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1E9F98-EA64-5CF1-7AFE-8BDCDAC506C2}"/>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4" name="Footer Placeholder 3">
            <a:extLst>
              <a:ext uri="{FF2B5EF4-FFF2-40B4-BE49-F238E27FC236}">
                <a16:creationId xmlns:a16="http://schemas.microsoft.com/office/drawing/2014/main" id="{3888569F-C78C-4F45-FC98-8832FEB360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0F375D-1008-5249-3B4D-3AB379154671}"/>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143384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F34C4-FF43-7CF8-8CBF-3D86795EDF79}"/>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3" name="Footer Placeholder 2">
            <a:extLst>
              <a:ext uri="{FF2B5EF4-FFF2-40B4-BE49-F238E27FC236}">
                <a16:creationId xmlns:a16="http://schemas.microsoft.com/office/drawing/2014/main" id="{F255023A-1B64-C10A-7C60-646A882D47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3F449D-194A-5574-A77A-F83551A63B75}"/>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403517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C9DF-60E7-8649-7E69-82B92D8A44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7BCC15-E67B-228A-7C65-5CF6F3755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D11013-D32B-72FB-B088-24BEA61E8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731FB-BB2E-689A-C43D-381FEBD1E92A}"/>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6" name="Footer Placeholder 5">
            <a:extLst>
              <a:ext uri="{FF2B5EF4-FFF2-40B4-BE49-F238E27FC236}">
                <a16:creationId xmlns:a16="http://schemas.microsoft.com/office/drawing/2014/main" id="{4454AED2-5989-5465-75E1-E311725A6F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628DB2-563A-CBF5-8176-7329D5B41686}"/>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131592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C8AC-D7C1-2584-4A38-38B748852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0C7658-5D2F-439D-AC21-A6F9E1EB5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FF4FA8-72FA-BBAF-8718-BCA7143FB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B9462-B045-4CFF-D72A-DCD3BC05ED88}"/>
              </a:ext>
            </a:extLst>
          </p:cNvPr>
          <p:cNvSpPr>
            <a:spLocks noGrp="1"/>
          </p:cNvSpPr>
          <p:nvPr>
            <p:ph type="dt" sz="half" idx="10"/>
          </p:nvPr>
        </p:nvSpPr>
        <p:spPr/>
        <p:txBody>
          <a:bodyPr/>
          <a:lstStyle/>
          <a:p>
            <a:fld id="{B3D823D4-E84E-4D3F-9B68-D08AC90E0CAF}" type="datetimeFigureOut">
              <a:rPr lang="en-IN" smtClean="0"/>
              <a:t>25-04-2025</a:t>
            </a:fld>
            <a:endParaRPr lang="en-IN"/>
          </a:p>
        </p:txBody>
      </p:sp>
      <p:sp>
        <p:nvSpPr>
          <p:cNvPr id="6" name="Footer Placeholder 5">
            <a:extLst>
              <a:ext uri="{FF2B5EF4-FFF2-40B4-BE49-F238E27FC236}">
                <a16:creationId xmlns:a16="http://schemas.microsoft.com/office/drawing/2014/main" id="{E3586093-54E5-9EF9-A404-84B2D21D84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0D6203-49B3-C6BA-36BC-53888541EE31}"/>
              </a:ext>
            </a:extLst>
          </p:cNvPr>
          <p:cNvSpPr>
            <a:spLocks noGrp="1"/>
          </p:cNvSpPr>
          <p:nvPr>
            <p:ph type="sldNum" sz="quarter" idx="12"/>
          </p:nvPr>
        </p:nvSpPr>
        <p:spPr/>
        <p:txBody>
          <a:bodyPr/>
          <a:lstStyle/>
          <a:p>
            <a:fld id="{C5B0AF24-0274-4B67-A9A5-66357DAF0800}" type="slidenum">
              <a:rPr lang="en-IN" smtClean="0"/>
              <a:t>‹#›</a:t>
            </a:fld>
            <a:endParaRPr lang="en-IN"/>
          </a:p>
        </p:txBody>
      </p:sp>
    </p:spTree>
    <p:extLst>
      <p:ext uri="{BB962C8B-B14F-4D97-AF65-F5344CB8AC3E}">
        <p14:creationId xmlns:p14="http://schemas.microsoft.com/office/powerpoint/2010/main" val="235376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50000">
              <a:schemeClr val="accent1">
                <a:lumMod val="40000"/>
                <a:lumOff val="60000"/>
              </a:schemeClr>
            </a:gs>
            <a:gs pos="100000">
              <a:schemeClr val="accent1">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B05CB-B73D-DD51-0B8E-58A13A403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A09A55-F4EF-0C40-2BB7-8864D392D1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96926-4B13-52B0-8143-B553B9DD7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823D4-E84E-4D3F-9B68-D08AC90E0CAF}" type="datetimeFigureOut">
              <a:rPr lang="en-IN" smtClean="0"/>
              <a:t>25-04-2025</a:t>
            </a:fld>
            <a:endParaRPr lang="en-IN"/>
          </a:p>
        </p:txBody>
      </p:sp>
      <p:sp>
        <p:nvSpPr>
          <p:cNvPr id="5" name="Footer Placeholder 4">
            <a:extLst>
              <a:ext uri="{FF2B5EF4-FFF2-40B4-BE49-F238E27FC236}">
                <a16:creationId xmlns:a16="http://schemas.microsoft.com/office/drawing/2014/main" id="{800B521F-8BE0-2EA3-D520-5098F32F8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7261D5-7936-8EF7-883D-84C54C2504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0AF24-0274-4B67-A9A5-66357DAF0800}" type="slidenum">
              <a:rPr lang="en-IN" smtClean="0"/>
              <a:t>‹#›</a:t>
            </a:fld>
            <a:endParaRPr lang="en-IN"/>
          </a:p>
        </p:txBody>
      </p:sp>
    </p:spTree>
    <p:extLst>
      <p:ext uri="{BB962C8B-B14F-4D97-AF65-F5344CB8AC3E}">
        <p14:creationId xmlns:p14="http://schemas.microsoft.com/office/powerpoint/2010/main" val="1374974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crdownload"/><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irjet.net/archives/V12/i3/IRJET-V12I3121.pdf"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crdownload"/><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7022-FB28-976A-8915-5C12D089DD47}"/>
              </a:ext>
            </a:extLst>
          </p:cNvPr>
          <p:cNvSpPr>
            <a:spLocks noGrp="1"/>
          </p:cNvSpPr>
          <p:nvPr>
            <p:ph type="ctrTitle"/>
          </p:nvPr>
        </p:nvSpPr>
        <p:spPr>
          <a:xfrm>
            <a:off x="1612632" y="1476662"/>
            <a:ext cx="9119118" cy="1655762"/>
          </a:xfrm>
        </p:spPr>
        <p:txBody>
          <a:bodyPr>
            <a:normAutofit fontScale="90000"/>
          </a:bodyPr>
          <a:lstStyle/>
          <a:p>
            <a:r>
              <a:rPr lang="en-IN" sz="4000" dirty="0">
                <a:latin typeface="Book Antiqua" panose="02040602050305030304" pitchFamily="18" charset="0"/>
                <a:cs typeface="Arial" panose="020B0604020202020204" pitchFamily="34" charset="0"/>
              </a:rPr>
              <a:t>AI-BASED MULTI DISEASE DETECTION</a:t>
            </a:r>
            <a:br>
              <a:rPr lang="en-IN" sz="4000" dirty="0">
                <a:latin typeface="Book Antiqua" panose="02040602050305030304" pitchFamily="18" charset="0"/>
                <a:cs typeface="Arial" panose="020B0604020202020204" pitchFamily="34" charset="0"/>
              </a:rPr>
            </a:br>
            <a:br>
              <a:rPr lang="en-IN" sz="4000" dirty="0">
                <a:latin typeface="Book Antiqua" panose="02040602050305030304" pitchFamily="18" charset="0"/>
                <a:cs typeface="Arial" panose="020B0604020202020204" pitchFamily="34" charset="0"/>
              </a:rPr>
            </a:br>
            <a:r>
              <a:rPr lang="en-IN" sz="2700" dirty="0">
                <a:latin typeface="Book Antiqua" panose="02040602050305030304" pitchFamily="18" charset="0"/>
                <a:cs typeface="Arial" panose="020B0604020202020204" pitchFamily="34" charset="0"/>
              </a:rPr>
              <a:t>USING</a:t>
            </a:r>
            <a:r>
              <a:rPr lang="en-IN" sz="2700" kern="100" dirty="0">
                <a:effectLst/>
                <a:latin typeface="Book Antiqua" panose="02040602050305030304" pitchFamily="18" charset="0"/>
                <a:ea typeface="Calibri" panose="020F0502020204030204" pitchFamily="34" charset="0"/>
                <a:cs typeface="Times New Roman" panose="02020603050405020304" pitchFamily="18" charset="0"/>
              </a:rPr>
              <a:t> MACHINE LEARNING AND </a:t>
            </a:r>
            <a:r>
              <a:rPr lang="en-IN" sz="2700" dirty="0">
                <a:latin typeface="Book Antiqua" panose="02040602050305030304" pitchFamily="18" charset="0"/>
                <a:cs typeface="Arial" panose="020B0604020202020204" pitchFamily="34" charset="0"/>
              </a:rPr>
              <a:t>CONVOLUTIONAL NEURAL NETWORK </a:t>
            </a:r>
            <a:br>
              <a:rPr lang="en-IN" sz="1400" kern="100" dirty="0">
                <a:effectLst/>
                <a:latin typeface="Book Antiqua" panose="02040602050305030304" pitchFamily="18" charset="0"/>
                <a:ea typeface="Calibri" panose="020F0502020204030204" pitchFamily="34" charset="0"/>
                <a:cs typeface="Times New Roman" panose="02020603050405020304" pitchFamily="18" charset="0"/>
              </a:rPr>
            </a:br>
            <a:endParaRPr lang="en-IN" sz="4000" dirty="0">
              <a:latin typeface="Book Antiqua" panose="02040602050305030304" pitchFamily="18" charset="0"/>
              <a:cs typeface="Arial" panose="020B0604020202020204" pitchFamily="34" charset="0"/>
            </a:endParaRPr>
          </a:p>
        </p:txBody>
      </p:sp>
      <p:sp>
        <p:nvSpPr>
          <p:cNvPr id="3" name="Subtitle 2">
            <a:extLst>
              <a:ext uri="{FF2B5EF4-FFF2-40B4-BE49-F238E27FC236}">
                <a16:creationId xmlns:a16="http://schemas.microsoft.com/office/drawing/2014/main" id="{204E514E-1700-C6B6-6F55-382EB2EBA003}"/>
              </a:ext>
            </a:extLst>
          </p:cNvPr>
          <p:cNvSpPr>
            <a:spLocks noGrp="1"/>
          </p:cNvSpPr>
          <p:nvPr>
            <p:ph type="subTitle" idx="1"/>
          </p:nvPr>
        </p:nvSpPr>
        <p:spPr>
          <a:xfrm>
            <a:off x="326570" y="2590998"/>
            <a:ext cx="11538857" cy="3934210"/>
          </a:xfrm>
        </p:spPr>
        <p:txBody>
          <a:bodyPr>
            <a:normAutofit lnSpcReduction="10000"/>
          </a:bodyPr>
          <a:lstStyle/>
          <a:p>
            <a:endParaRPr lang="en-IN" dirty="0">
              <a:latin typeface="Book Antiqua" panose="02040602050305030304" pitchFamily="18" charset="0"/>
              <a:cs typeface="Arial" panose="020B0604020202020204" pitchFamily="34" charset="0"/>
            </a:endParaRPr>
          </a:p>
          <a:p>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endParaRPr lang="en-IN" kern="100" dirty="0">
              <a:effectLst/>
              <a:latin typeface="Book Antiqua" panose="02040602050305030304" pitchFamily="18" charset="0"/>
              <a:ea typeface="Calibri" panose="020F0502020204030204" pitchFamily="34" charset="0"/>
              <a:cs typeface="Times New Roman" panose="02020603050405020304" pitchFamily="18" charset="0"/>
            </a:endParaRPr>
          </a:p>
          <a:p>
            <a:pPr algn="l"/>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algn="l"/>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algn="l"/>
            <a:r>
              <a:rPr lang="en-IN" sz="2000" kern="100" dirty="0">
                <a:latin typeface="Book Antiqua" panose="02040602050305030304" pitchFamily="18" charset="0"/>
                <a:ea typeface="Calibri" panose="020F0502020204030204" pitchFamily="34" charset="0"/>
                <a:cs typeface="Times New Roman" panose="02020603050405020304" pitchFamily="18" charset="0"/>
              </a:rPr>
              <a:t>Presented by:					                                        Under the guidance of</a:t>
            </a:r>
          </a:p>
          <a:p>
            <a:pPr algn="just"/>
            <a:r>
              <a:rPr lang="en-IN" sz="2000" kern="100" dirty="0">
                <a:latin typeface="Book Antiqua" panose="02040602050305030304" pitchFamily="18" charset="0"/>
                <a:ea typeface="Calibri" panose="020F0502020204030204" pitchFamily="34" charset="0"/>
                <a:cs typeface="Times New Roman" panose="02020603050405020304" pitchFamily="18" charset="0"/>
              </a:rPr>
              <a:t>Gorla Sukanya     	 - 321114110021		      			    </a:t>
            </a:r>
            <a:r>
              <a:rPr lang="en-IN" sz="2000" b="1" kern="100" dirty="0">
                <a:latin typeface="Book Antiqua" panose="02040602050305030304" pitchFamily="18" charset="0"/>
                <a:ea typeface="Calibri" panose="020F0502020204030204" pitchFamily="34" charset="0"/>
                <a:cs typeface="Times New Roman" panose="02020603050405020304" pitchFamily="18" charset="0"/>
              </a:rPr>
              <a:t>Dr. K. Soumya</a:t>
            </a:r>
          </a:p>
          <a:p>
            <a:pPr algn="just"/>
            <a:r>
              <a:rPr lang="en-IN" sz="2000" kern="100" dirty="0">
                <a:latin typeface="Book Antiqua" panose="02040602050305030304" pitchFamily="18" charset="0"/>
                <a:ea typeface="Calibri" panose="020F0502020204030204" pitchFamily="34" charset="0"/>
                <a:cs typeface="Times New Roman" panose="02020603050405020304" pitchFamily="18" charset="0"/>
              </a:rPr>
              <a:t>Jakkula Madhurima         - 321114110022		  		              </a:t>
            </a:r>
            <a:r>
              <a:rPr lang="en-IN" sz="2000" b="1" kern="100" dirty="0">
                <a:latin typeface="Book Antiqua" panose="02040602050305030304" pitchFamily="18" charset="0"/>
                <a:ea typeface="Calibri" panose="020F0502020204030204" pitchFamily="34" charset="0"/>
                <a:cs typeface="Times New Roman" panose="02020603050405020304" pitchFamily="18" charset="0"/>
              </a:rPr>
              <a:t>Assistant Professor</a:t>
            </a:r>
          </a:p>
          <a:p>
            <a:pPr algn="just"/>
            <a:r>
              <a:rPr lang="en-IN" sz="2000" kern="100" dirty="0">
                <a:latin typeface="Book Antiqua" panose="02040602050305030304" pitchFamily="18" charset="0"/>
                <a:ea typeface="Calibri" panose="020F0502020204030204" pitchFamily="34" charset="0"/>
                <a:cs typeface="Times New Roman" panose="02020603050405020304" pitchFamily="18" charset="0"/>
              </a:rPr>
              <a:t>Jeeri Alekhya Reddy        - 321114110023                                                               Department of</a:t>
            </a:r>
          </a:p>
          <a:p>
            <a:pPr algn="just"/>
            <a:r>
              <a:rPr lang="en-IN" sz="2000" kern="100" dirty="0">
                <a:latin typeface="Book Antiqua" panose="02040602050305030304" pitchFamily="18" charset="0"/>
                <a:ea typeface="Calibri" panose="020F0502020204030204" pitchFamily="34" charset="0"/>
                <a:cs typeface="Times New Roman" panose="02020603050405020304" pitchFamily="18" charset="0"/>
              </a:rPr>
              <a:t>Kallakuri Vyshnavi	  - 321114110024			               Computer Science and Engineering</a:t>
            </a:r>
          </a:p>
          <a:p>
            <a:endParaRPr lang="en-IN" sz="2000" kern="1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endParaRPr lang="en-IN" kern="1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D14E5096-91C1-21A9-0E24-DDE5630E22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4844" b="85938" l="16797" r="83594">
                        <a14:foregroundMark x1="56250" y1="16992" x2="62402" y2="14844"/>
                        <a14:foregroundMark x1="20605" y1="31836" x2="23828" y2="60449"/>
                        <a14:foregroundMark x1="23828" y1="60449" x2="47363" y2="70898"/>
                        <a14:foregroundMark x1="47363" y1="70898" x2="73242" y2="69922"/>
                        <a14:foregroundMark x1="73242" y1="69922" x2="78125" y2="44531"/>
                        <a14:foregroundMark x1="78125" y1="44531" x2="63086" y2="24609"/>
                        <a14:foregroundMark x1="63086" y1="24609" x2="37988" y2="19238"/>
                        <a14:foregroundMark x1="37988" y1="19238" x2="31445" y2="35547"/>
                        <a14:foregroundMark x1="77637" y1="74707" x2="76660" y2="75195"/>
                        <a14:foregroundMark x1="23438" y1="49316" x2="20996" y2="47168"/>
                        <a14:foregroundMark x1="16797" y1="48730" x2="16797" y2="45020"/>
                      </a14:backgroundRemoval>
                    </a14:imgEffect>
                  </a14:imgLayer>
                </a14:imgProps>
              </a:ext>
              <a:ext uri="{28A0092B-C50C-407E-A947-70E740481C1C}">
                <a14:useLocalDpi xmlns:a14="http://schemas.microsoft.com/office/drawing/2010/main" val="0"/>
              </a:ext>
            </a:extLst>
          </a:blip>
          <a:srcRect l="11746" t="7979" r="8245" b="5319"/>
          <a:stretch/>
        </p:blipFill>
        <p:spPr>
          <a:xfrm>
            <a:off x="0" y="132909"/>
            <a:ext cx="1637306" cy="1593215"/>
          </a:xfrm>
          <a:prstGeom prst="rect">
            <a:avLst/>
          </a:prstGeom>
        </p:spPr>
      </p:pic>
      <p:pic>
        <p:nvPicPr>
          <p:cNvPr id="7" name="Picture 6">
            <a:extLst>
              <a:ext uri="{FF2B5EF4-FFF2-40B4-BE49-F238E27FC236}">
                <a16:creationId xmlns:a16="http://schemas.microsoft.com/office/drawing/2014/main" id="{AEDCD212-C367-F3B0-3382-FA80B5652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80" y="2859088"/>
            <a:ext cx="1879600" cy="1655762"/>
          </a:xfrm>
          <a:prstGeom prst="rect">
            <a:avLst/>
          </a:prstGeom>
        </p:spPr>
      </p:pic>
    </p:spTree>
    <p:extLst>
      <p:ext uri="{BB962C8B-B14F-4D97-AF65-F5344CB8AC3E}">
        <p14:creationId xmlns:p14="http://schemas.microsoft.com/office/powerpoint/2010/main" val="2784000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7669-D91D-DAA9-95C2-813EC9EB8C9F}"/>
              </a:ext>
            </a:extLst>
          </p:cNvPr>
          <p:cNvSpPr>
            <a:spLocks noGrp="1"/>
          </p:cNvSpPr>
          <p:nvPr>
            <p:ph type="title"/>
          </p:nvPr>
        </p:nvSpPr>
        <p:spPr>
          <a:xfrm>
            <a:off x="838200" y="365126"/>
            <a:ext cx="10515600" cy="810532"/>
          </a:xfrm>
        </p:spPr>
        <p:txBody>
          <a:bodyPr>
            <a:normAutofit/>
          </a:bodyPr>
          <a:lstStyle/>
          <a:p>
            <a:pPr algn="ctr"/>
            <a:r>
              <a:rPr lang="en-US" sz="4000" dirty="0">
                <a:latin typeface="Times New Roman" panose="02020603050405020304" pitchFamily="18" charset="0"/>
                <a:cs typeface="Times New Roman" panose="02020603050405020304" pitchFamily="18" charset="0"/>
              </a:rPr>
              <a:t>HARDWARE REQUIREMENTS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98FEA1-66B0-2282-9421-6E45F043DEB9}"/>
              </a:ext>
            </a:extLst>
          </p:cNvPr>
          <p:cNvSpPr>
            <a:spLocks noGrp="1"/>
          </p:cNvSpPr>
          <p:nvPr>
            <p:ph idx="1"/>
          </p:nvPr>
        </p:nvSpPr>
        <p:spPr>
          <a:xfrm>
            <a:off x="838200" y="1303111"/>
            <a:ext cx="10515600" cy="5358946"/>
          </a:xfrm>
        </p:spPr>
        <p:txBody>
          <a:bodyPr>
            <a:noAutofit/>
          </a:bodyPr>
          <a:lstStyle/>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multi-core CPU (e.g., Intel i5 or higher) is required, with at least 4 cores to support parallel processing during model training.</a:t>
            </a:r>
          </a:p>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Memory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Minimum 8 GB RAM, with 16 GB recommended for efficient handling of large datasets and multitasking.</a:t>
            </a:r>
          </a:p>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least 256 GB SSD for faster read/write speeds, with 50 GB free space for software, datasets, and model files.</a:t>
            </a:r>
          </a:p>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Graphics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An optional NVIDIA GPU for accelerating deep learning model training; CPU-only execution is viable but slower.</a:t>
            </a:r>
          </a:p>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Display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Minimum resolution of 1366x768 for comfortable frontend development and testing.</a:t>
            </a:r>
          </a:p>
          <a:p>
            <a:pPr marL="342900" lvl="0" indent="-342900" algn="just">
              <a:lnSpc>
                <a:spcPct val="115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Internet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Stable broadband connection (minimum 10 Mbps) for downloading datasets and dependencies.</a:t>
            </a:r>
          </a:p>
        </p:txBody>
      </p:sp>
    </p:spTree>
    <p:extLst>
      <p:ext uri="{BB962C8B-B14F-4D97-AF65-F5344CB8AC3E}">
        <p14:creationId xmlns:p14="http://schemas.microsoft.com/office/powerpoint/2010/main" val="111863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20DDD-8DA2-8465-7056-66C0D9AA5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5A56-8747-7D30-ECFD-66A3626C9AEA}"/>
              </a:ext>
            </a:extLst>
          </p:cNvPr>
          <p:cNvSpPr>
            <a:spLocks noGrp="1"/>
          </p:cNvSpPr>
          <p:nvPr>
            <p:ph type="title"/>
          </p:nvPr>
        </p:nvSpPr>
        <p:spPr>
          <a:xfrm>
            <a:off x="838200" y="365126"/>
            <a:ext cx="10515600" cy="810532"/>
          </a:xfrm>
        </p:spPr>
        <p:txBody>
          <a:bodyPr>
            <a:normAutofit/>
          </a:bodyPr>
          <a:lstStyle/>
          <a:p>
            <a:pPr algn="ctr"/>
            <a:r>
              <a:rPr lang="en-US" sz="4000" dirty="0">
                <a:latin typeface="Times New Roman" panose="02020603050405020304" pitchFamily="18" charset="0"/>
                <a:cs typeface="Times New Roman" panose="02020603050405020304" pitchFamily="18" charset="0"/>
              </a:rPr>
              <a:t>SOFTWARE REQUIREMENTS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52181E-1CFE-F0E8-AC8A-6E4423DB4171}"/>
              </a:ext>
            </a:extLst>
          </p:cNvPr>
          <p:cNvSpPr>
            <a:spLocks noGrp="1"/>
          </p:cNvSpPr>
          <p:nvPr>
            <p:ph idx="1"/>
          </p:nvPr>
        </p:nvSpPr>
        <p:spPr>
          <a:xfrm>
            <a:off x="513572" y="1259840"/>
            <a:ext cx="11164855" cy="5410718"/>
          </a:xfrm>
        </p:spPr>
        <p:txBody>
          <a:bodyPr>
            <a:noAutofit/>
          </a:bodyPr>
          <a:lstStyle/>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Development Environment: Visual Studio Code (VS Code) Version 1.88.0 serves as the primary IDE.</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Notebook Interface: </a:t>
            </a:r>
            <a:r>
              <a:rPr lang="en-IN" sz="1800" dirty="0" err="1">
                <a:solidFill>
                  <a:srgbClr val="00263E"/>
                </a:solidFill>
                <a:effectLst/>
                <a:latin typeface="Times New Roman" panose="02020603050405020304" pitchFamily="18" charset="0"/>
                <a:ea typeface="Times New Roman" panose="02020603050405020304" pitchFamily="18" charset="0"/>
              </a:rPr>
              <a:t>Jupyter</a:t>
            </a:r>
            <a:r>
              <a:rPr lang="en-IN" sz="1800" dirty="0">
                <a:solidFill>
                  <a:srgbClr val="00263E"/>
                </a:solidFill>
                <a:effectLst/>
                <a:latin typeface="Times New Roman" panose="02020603050405020304" pitchFamily="18" charset="0"/>
                <a:ea typeface="Times New Roman" panose="02020603050405020304" pitchFamily="18" charset="0"/>
              </a:rPr>
              <a:t> Notebook environment for model development, training, and testing.</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Operating System: Windows 11 Version 22H2 is the target OS, providing a stable and widely used platform for development.</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Backend Framework: Flask Version 2.2.3 is used for integrating AI models with the web interface, handling HTTP requests.</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Frontend Technologies: HTML5, CSS3, and JavaScript (ES6+) are employed to create a responsive and interactive user interface.</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Datasets: Data sourced from Kaggle, including medical imaging datasets like chest X-rays or skin lesion images is used for training.</a:t>
            </a:r>
          </a:p>
          <a:p>
            <a:pPr marL="654050" indent="-342900" algn="just">
              <a:lnSpc>
                <a:spcPct val="100000"/>
              </a:lnSpc>
              <a:spcAft>
                <a:spcPts val="800"/>
              </a:spcAft>
              <a:buFont typeface="+mj-lt"/>
              <a:buAutoNum type="arabicPeriod"/>
            </a:pPr>
            <a:r>
              <a:rPr lang="en-IN" sz="1800" dirty="0">
                <a:solidFill>
                  <a:srgbClr val="00263E"/>
                </a:solidFill>
                <a:effectLst/>
                <a:latin typeface="Times New Roman" panose="02020603050405020304" pitchFamily="18" charset="0"/>
                <a:ea typeface="Times New Roman" panose="02020603050405020304" pitchFamily="18" charset="0"/>
              </a:rPr>
              <a:t>Additional Libraries: Python libraries such as TensorFlow Version 2.11.0, </a:t>
            </a:r>
            <a:r>
              <a:rPr lang="en-IN" sz="1800" dirty="0" err="1">
                <a:solidFill>
                  <a:srgbClr val="00263E"/>
                </a:solidFill>
                <a:effectLst/>
                <a:latin typeface="Times New Roman" panose="02020603050405020304" pitchFamily="18" charset="0"/>
                <a:ea typeface="Times New Roman" panose="02020603050405020304" pitchFamily="18" charset="0"/>
              </a:rPr>
              <a:t>Keras</a:t>
            </a:r>
            <a:r>
              <a:rPr lang="en-IN" sz="1800" dirty="0">
                <a:solidFill>
                  <a:srgbClr val="00263E"/>
                </a:solidFill>
                <a:effectLst/>
                <a:latin typeface="Times New Roman" panose="02020603050405020304" pitchFamily="18" charset="0"/>
                <a:ea typeface="Times New Roman" panose="02020603050405020304" pitchFamily="18" charset="0"/>
              </a:rPr>
              <a:t> Version 2.11.0, NumPy  Version 1.24.2, Pandas Version 1.5.3, Scikit-learn Version 1.2.2, OpenCV Version 4.7.0, Matplotlib Version 3.7.1, </a:t>
            </a:r>
            <a:r>
              <a:rPr lang="en-IN" sz="1800" dirty="0" err="1">
                <a:solidFill>
                  <a:srgbClr val="00263E"/>
                </a:solidFill>
                <a:effectLst/>
                <a:latin typeface="Times New Roman" panose="02020603050405020304" pitchFamily="18" charset="0"/>
                <a:ea typeface="Times New Roman" panose="02020603050405020304" pitchFamily="18" charset="0"/>
              </a:rPr>
              <a:t>Plotly</a:t>
            </a:r>
            <a:r>
              <a:rPr lang="en-IN" sz="1800" dirty="0">
                <a:solidFill>
                  <a:srgbClr val="00263E"/>
                </a:solidFill>
                <a:effectLst/>
                <a:latin typeface="Times New Roman" panose="02020603050405020304" pitchFamily="18" charset="0"/>
                <a:ea typeface="Times New Roman" panose="02020603050405020304" pitchFamily="18" charset="0"/>
              </a:rPr>
              <a:t> Version 5.14.1 are dependencies, installed via pip.</a:t>
            </a:r>
          </a:p>
        </p:txBody>
      </p:sp>
    </p:spTree>
    <p:extLst>
      <p:ext uri="{BB962C8B-B14F-4D97-AF65-F5344CB8AC3E}">
        <p14:creationId xmlns:p14="http://schemas.microsoft.com/office/powerpoint/2010/main" val="1269064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0ACE-6BFB-1A6B-62C8-DC405653A7D4}"/>
              </a:ext>
            </a:extLst>
          </p:cNvPr>
          <p:cNvSpPr>
            <a:spLocks noGrp="1"/>
          </p:cNvSpPr>
          <p:nvPr>
            <p:ph type="title"/>
          </p:nvPr>
        </p:nvSpPr>
        <p:spPr>
          <a:xfrm>
            <a:off x="838200" y="230188"/>
            <a:ext cx="10515600" cy="624840"/>
          </a:xfrm>
        </p:spPr>
        <p:txBody>
          <a:bodyPr>
            <a:noAutofit/>
          </a:bodyPr>
          <a:lstStyle/>
          <a:p>
            <a:pPr algn="ctr"/>
            <a:r>
              <a:rPr lang="en-US" sz="4000" dirty="0">
                <a:latin typeface="Book Antiqua" panose="02040602050305030304" pitchFamily="18" charset="0"/>
              </a:rPr>
              <a:t>UML DIAGRAMS</a:t>
            </a:r>
            <a:endParaRPr lang="en-IN" sz="40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06DA9D80-C417-4727-3D79-42E914593F37}"/>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r>
              <a:rPr lang="en-US" sz="2000" dirty="0">
                <a:latin typeface="Book Antiqua" panose="02040602050305030304" pitchFamily="18" charset="0"/>
              </a:rPr>
              <a:t>Use Case Diagram</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7E29C55D-867C-B76E-6001-004F81B271FB}"/>
              </a:ext>
            </a:extLst>
          </p:cNvPr>
          <p:cNvPicPr/>
          <p:nvPr/>
        </p:nvPicPr>
        <p:blipFill>
          <a:blip r:embed="rId2"/>
          <a:stretch>
            <a:fillRect/>
          </a:stretch>
        </p:blipFill>
        <p:spPr>
          <a:xfrm>
            <a:off x="2468880" y="1676400"/>
            <a:ext cx="7254240" cy="4663440"/>
          </a:xfrm>
          <a:prstGeom prst="rect">
            <a:avLst/>
          </a:prstGeom>
        </p:spPr>
      </p:pic>
      <p:sp>
        <p:nvSpPr>
          <p:cNvPr id="4" name="TextBox 3">
            <a:extLst>
              <a:ext uri="{FF2B5EF4-FFF2-40B4-BE49-F238E27FC236}">
                <a16:creationId xmlns:a16="http://schemas.microsoft.com/office/drawing/2014/main" id="{A161B0A1-B707-C809-F690-A20763E3C649}"/>
              </a:ext>
            </a:extLst>
          </p:cNvPr>
          <p:cNvSpPr txBox="1"/>
          <p:nvPr/>
        </p:nvSpPr>
        <p:spPr>
          <a:xfrm>
            <a:off x="9046806" y="4450111"/>
            <a:ext cx="852974" cy="27699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1200" dirty="0">
                <a:latin typeface="Bahnschrift Light SemiCondensed" panose="020B0502040204020203" pitchFamily="34" charset="0"/>
                <a:cs typeface="Arial" panose="020B0604020202020204" pitchFamily="34" charset="0"/>
              </a:rPr>
              <a:t>AI-System</a:t>
            </a:r>
          </a:p>
        </p:txBody>
      </p:sp>
    </p:spTree>
    <p:extLst>
      <p:ext uri="{BB962C8B-B14F-4D97-AF65-F5344CB8AC3E}">
        <p14:creationId xmlns:p14="http://schemas.microsoft.com/office/powerpoint/2010/main" val="291428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19F2D-A1A9-CA05-6797-D772CB4DE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B1FA2-E260-B0A2-64E4-63CE4458EFBF}"/>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Class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1768EE27-6048-CE4E-49F5-5CD6E92C8968}"/>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dirty="0"/>
          </a:p>
          <a:p>
            <a:pPr marL="0" indent="0">
              <a:buNone/>
            </a:pPr>
            <a:endParaRPr lang="en-IN" dirty="0"/>
          </a:p>
        </p:txBody>
      </p:sp>
      <p:pic>
        <p:nvPicPr>
          <p:cNvPr id="6" name="Picture 5">
            <a:extLst>
              <a:ext uri="{FF2B5EF4-FFF2-40B4-BE49-F238E27FC236}">
                <a16:creationId xmlns:a16="http://schemas.microsoft.com/office/drawing/2014/main" id="{E8B05B7D-4173-DF4C-492B-989CFD8F0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960" y="934720"/>
            <a:ext cx="6482079" cy="5693092"/>
          </a:xfrm>
          <a:prstGeom prst="rect">
            <a:avLst/>
          </a:prstGeom>
        </p:spPr>
      </p:pic>
    </p:spTree>
    <p:extLst>
      <p:ext uri="{BB962C8B-B14F-4D97-AF65-F5344CB8AC3E}">
        <p14:creationId xmlns:p14="http://schemas.microsoft.com/office/powerpoint/2010/main" val="220054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EA4A-19E1-3C5E-2F65-EE215D51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B393F-CB2C-32DC-9B93-9F2F1D20BF6C}"/>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Sequence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D035D790-C323-9C48-B275-D223C0E1E4FF}"/>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F892C81D-3E4C-2C53-47F3-341E76D1C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9" y="1177470"/>
            <a:ext cx="6977742" cy="5321935"/>
          </a:xfrm>
          <a:prstGeom prst="rect">
            <a:avLst/>
          </a:prstGeom>
        </p:spPr>
      </p:pic>
    </p:spTree>
    <p:extLst>
      <p:ext uri="{BB962C8B-B14F-4D97-AF65-F5344CB8AC3E}">
        <p14:creationId xmlns:p14="http://schemas.microsoft.com/office/powerpoint/2010/main" val="260573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F5488-A7B6-5288-9BCC-2566AB37B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2C40B-B087-E47B-8EE9-166D9F28C729}"/>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State Machine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48A428DF-9A0C-193C-4905-30C3A43DDDBA}"/>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E3D416DE-415B-9836-1929-00A629CC1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829" y="1276487"/>
            <a:ext cx="7151913" cy="5274945"/>
          </a:xfrm>
          <a:prstGeom prst="rect">
            <a:avLst/>
          </a:prstGeom>
        </p:spPr>
      </p:pic>
    </p:spTree>
    <p:extLst>
      <p:ext uri="{BB962C8B-B14F-4D97-AF65-F5344CB8AC3E}">
        <p14:creationId xmlns:p14="http://schemas.microsoft.com/office/powerpoint/2010/main" val="360283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FAFA6-A74E-AAE8-C633-6F7EF082D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FD4E1-AA7B-3A82-A952-26AA0EEF9E3A}"/>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Activity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A62CC6C7-5E7D-7F69-18ED-06FCEA22FB27}"/>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C4945D35-9EE0-526F-AC06-A26D49934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480" y="990600"/>
            <a:ext cx="6289040" cy="5637212"/>
          </a:xfrm>
          <a:prstGeom prst="rect">
            <a:avLst/>
          </a:prstGeom>
        </p:spPr>
      </p:pic>
    </p:spTree>
    <p:extLst>
      <p:ext uri="{BB962C8B-B14F-4D97-AF65-F5344CB8AC3E}">
        <p14:creationId xmlns:p14="http://schemas.microsoft.com/office/powerpoint/2010/main" val="179492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C3273-29DE-185F-447D-C5076C31C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7064D-5D39-17E4-64FC-67F11C6A00D6}"/>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Package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EAD08325-9E81-3F3A-D1EC-5FC0A3441F96}"/>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4FA2B74F-F03B-E6E2-EBF0-EAE6D236D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480" y="1280795"/>
            <a:ext cx="5720080" cy="5007610"/>
          </a:xfrm>
          <a:prstGeom prst="rect">
            <a:avLst/>
          </a:prstGeom>
        </p:spPr>
      </p:pic>
    </p:spTree>
    <p:extLst>
      <p:ext uri="{BB962C8B-B14F-4D97-AF65-F5344CB8AC3E}">
        <p14:creationId xmlns:p14="http://schemas.microsoft.com/office/powerpoint/2010/main" val="3677517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B5FAD-07E9-0EE8-9CA5-41EEE5050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DBA8B-23BD-9D54-00BA-D5E49C410B13}"/>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Component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07E70D27-0036-C1D8-7461-F161D91B2987}"/>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F73FAAB0-0390-AE64-531A-8988E76F6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760" y="1122997"/>
            <a:ext cx="4856480" cy="5321935"/>
          </a:xfrm>
          <a:prstGeom prst="rect">
            <a:avLst/>
          </a:prstGeom>
        </p:spPr>
      </p:pic>
    </p:spTree>
    <p:extLst>
      <p:ext uri="{BB962C8B-B14F-4D97-AF65-F5344CB8AC3E}">
        <p14:creationId xmlns:p14="http://schemas.microsoft.com/office/powerpoint/2010/main" val="3209348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BAE06-3D47-3B00-B69C-4F691A980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F3AD2-E99F-4757-B45E-1BA4B61ADEB8}"/>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Object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6A28038A-10D5-29D8-3C93-F96DE88AFC9B}"/>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10CD0EB7-19E1-F28B-D898-78603E648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320" y="1068705"/>
            <a:ext cx="6309360" cy="5391150"/>
          </a:xfrm>
          <a:prstGeom prst="rect">
            <a:avLst/>
          </a:prstGeom>
        </p:spPr>
      </p:pic>
    </p:spTree>
    <p:extLst>
      <p:ext uri="{BB962C8B-B14F-4D97-AF65-F5344CB8AC3E}">
        <p14:creationId xmlns:p14="http://schemas.microsoft.com/office/powerpoint/2010/main" val="2853918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F0F2-5EE3-613A-69B4-80A597D9759D}"/>
              </a:ext>
            </a:extLst>
          </p:cNvPr>
          <p:cNvSpPr>
            <a:spLocks noGrp="1"/>
          </p:cNvSpPr>
          <p:nvPr>
            <p:ph type="title"/>
          </p:nvPr>
        </p:nvSpPr>
        <p:spPr>
          <a:xfrm>
            <a:off x="3977173" y="141190"/>
            <a:ext cx="4237653" cy="605259"/>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Table of Contents</a:t>
            </a:r>
          </a:p>
        </p:txBody>
      </p:sp>
      <p:graphicFrame>
        <p:nvGraphicFramePr>
          <p:cNvPr id="4" name="Content Placeholder 3">
            <a:extLst>
              <a:ext uri="{FF2B5EF4-FFF2-40B4-BE49-F238E27FC236}">
                <a16:creationId xmlns:a16="http://schemas.microsoft.com/office/drawing/2014/main" id="{6114B85D-72FA-C460-7EBE-D04C7C5C2CF0}"/>
              </a:ext>
            </a:extLst>
          </p:cNvPr>
          <p:cNvGraphicFramePr>
            <a:graphicFrameLocks noGrp="1"/>
          </p:cNvGraphicFramePr>
          <p:nvPr>
            <p:ph idx="1"/>
            <p:extLst>
              <p:ext uri="{D42A27DB-BD31-4B8C-83A1-F6EECF244321}">
                <p14:modId xmlns:p14="http://schemas.microsoft.com/office/powerpoint/2010/main" val="2384796196"/>
              </p:ext>
            </p:extLst>
          </p:nvPr>
        </p:nvGraphicFramePr>
        <p:xfrm>
          <a:off x="838199" y="836580"/>
          <a:ext cx="10307320" cy="5728099"/>
        </p:xfrm>
        <a:graphic>
          <a:graphicData uri="http://schemas.openxmlformats.org/drawingml/2006/table">
            <a:tbl>
              <a:tblPr firstRow="1" bandRow="1">
                <a:tableStyleId>{5940675A-B579-460E-94D1-54222C63F5DA}</a:tableStyleId>
              </a:tblPr>
              <a:tblGrid>
                <a:gridCol w="10307320">
                  <a:extLst>
                    <a:ext uri="{9D8B030D-6E8A-4147-A177-3AD203B41FA5}">
                      <a16:colId xmlns:a16="http://schemas.microsoft.com/office/drawing/2014/main" val="2117846146"/>
                    </a:ext>
                  </a:extLst>
                </a:gridCol>
              </a:tblGrid>
              <a:tr h="440623">
                <a:tc>
                  <a:txBody>
                    <a:bodyPr/>
                    <a:lstStyle/>
                    <a:p>
                      <a:r>
                        <a:rPr lang="en-IN" dirty="0">
                          <a:latin typeface="Times New Roman" panose="02020603050405020304" pitchFamily="18" charset="0"/>
                          <a:cs typeface="Times New Roman" panose="02020603050405020304" pitchFamily="18" charset="0"/>
                        </a:rPr>
                        <a:t>Abstract</a:t>
                      </a:r>
                    </a:p>
                  </a:txBody>
                  <a:tcPr/>
                </a:tc>
                <a:extLst>
                  <a:ext uri="{0D108BD9-81ED-4DB2-BD59-A6C34878D82A}">
                    <a16:rowId xmlns:a16="http://schemas.microsoft.com/office/drawing/2014/main" val="3810720389"/>
                  </a:ext>
                </a:extLst>
              </a:tr>
              <a:tr h="440623">
                <a:tc>
                  <a:txBody>
                    <a:bodyPr/>
                    <a:lstStyle/>
                    <a:p>
                      <a:r>
                        <a:rPr lang="en-IN" dirty="0">
                          <a:latin typeface="Times New Roman" panose="02020603050405020304" pitchFamily="18" charset="0"/>
                          <a:cs typeface="Times New Roman" panose="02020603050405020304" pitchFamily="18" charset="0"/>
                        </a:rPr>
                        <a:t>Problem Statement</a:t>
                      </a:r>
                    </a:p>
                  </a:txBody>
                  <a:tcPr/>
                </a:tc>
                <a:extLst>
                  <a:ext uri="{0D108BD9-81ED-4DB2-BD59-A6C34878D82A}">
                    <a16:rowId xmlns:a16="http://schemas.microsoft.com/office/drawing/2014/main" val="462467884"/>
                  </a:ext>
                </a:extLst>
              </a:tr>
              <a:tr h="440623">
                <a:tc>
                  <a:txBody>
                    <a:bodyPr/>
                    <a:lstStyle/>
                    <a:p>
                      <a:r>
                        <a:rPr lang="en-IN" dirty="0">
                          <a:latin typeface="Times New Roman" panose="02020603050405020304" pitchFamily="18" charset="0"/>
                          <a:cs typeface="Times New Roman" panose="02020603050405020304" pitchFamily="18" charset="0"/>
                        </a:rPr>
                        <a:t>Introduction</a:t>
                      </a:r>
                    </a:p>
                  </a:txBody>
                  <a:tcPr/>
                </a:tc>
                <a:extLst>
                  <a:ext uri="{0D108BD9-81ED-4DB2-BD59-A6C34878D82A}">
                    <a16:rowId xmlns:a16="http://schemas.microsoft.com/office/drawing/2014/main" val="1529307362"/>
                  </a:ext>
                </a:extLst>
              </a:tr>
              <a:tr h="440623">
                <a:tc>
                  <a:txBody>
                    <a:bodyPr/>
                    <a:lstStyle/>
                    <a:p>
                      <a:r>
                        <a:rPr lang="en-IN" dirty="0">
                          <a:latin typeface="Times New Roman" panose="02020603050405020304" pitchFamily="18" charset="0"/>
                          <a:cs typeface="Times New Roman" panose="02020603050405020304" pitchFamily="18" charset="0"/>
                        </a:rPr>
                        <a:t>Review of Literature</a:t>
                      </a:r>
                    </a:p>
                  </a:txBody>
                  <a:tcPr/>
                </a:tc>
                <a:extLst>
                  <a:ext uri="{0D108BD9-81ED-4DB2-BD59-A6C34878D82A}">
                    <a16:rowId xmlns:a16="http://schemas.microsoft.com/office/drawing/2014/main" val="2342577967"/>
                  </a:ext>
                </a:extLst>
              </a:tr>
              <a:tr h="440623">
                <a:tc>
                  <a:txBody>
                    <a:bodyPr/>
                    <a:lstStyle/>
                    <a:p>
                      <a:r>
                        <a:rPr lang="en-IN"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3409093265"/>
                  </a:ext>
                </a:extLst>
              </a:tr>
              <a:tr h="440623">
                <a:tc>
                  <a:txBody>
                    <a:bodyPr/>
                    <a:lstStyle/>
                    <a:p>
                      <a:r>
                        <a:rPr lang="en-IN" dirty="0">
                          <a:latin typeface="Times New Roman" panose="02020603050405020304" pitchFamily="18" charset="0"/>
                          <a:cs typeface="Times New Roman" panose="02020603050405020304" pitchFamily="18" charset="0"/>
                        </a:rPr>
                        <a:t>Project Flow</a:t>
                      </a:r>
                    </a:p>
                  </a:txBody>
                  <a:tcPr/>
                </a:tc>
                <a:extLst>
                  <a:ext uri="{0D108BD9-81ED-4DB2-BD59-A6C34878D82A}">
                    <a16:rowId xmlns:a16="http://schemas.microsoft.com/office/drawing/2014/main" val="1020536027"/>
                  </a:ext>
                </a:extLst>
              </a:tr>
              <a:tr h="440623">
                <a:tc>
                  <a:txBody>
                    <a:bodyPr/>
                    <a:lstStyle/>
                    <a:p>
                      <a:r>
                        <a:rPr lang="en-IN" dirty="0">
                          <a:latin typeface="Times New Roman" panose="02020603050405020304" pitchFamily="18" charset="0"/>
                          <a:cs typeface="Times New Roman" panose="02020603050405020304" pitchFamily="18" charset="0"/>
                        </a:rPr>
                        <a:t>Hardware Requirements</a:t>
                      </a:r>
                    </a:p>
                  </a:txBody>
                  <a:tcPr/>
                </a:tc>
                <a:extLst>
                  <a:ext uri="{0D108BD9-81ED-4DB2-BD59-A6C34878D82A}">
                    <a16:rowId xmlns:a16="http://schemas.microsoft.com/office/drawing/2014/main" val="1405497944"/>
                  </a:ext>
                </a:extLst>
              </a:tr>
              <a:tr h="440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Software Requirements</a:t>
                      </a:r>
                    </a:p>
                  </a:txBody>
                  <a:tcPr/>
                </a:tc>
                <a:extLst>
                  <a:ext uri="{0D108BD9-81ED-4DB2-BD59-A6C34878D82A}">
                    <a16:rowId xmlns:a16="http://schemas.microsoft.com/office/drawing/2014/main" val="384191080"/>
                  </a:ext>
                </a:extLst>
              </a:tr>
              <a:tr h="440623">
                <a:tc>
                  <a:txBody>
                    <a:bodyPr/>
                    <a:lstStyle/>
                    <a:p>
                      <a:r>
                        <a:rPr lang="en-IN" dirty="0">
                          <a:latin typeface="Times New Roman" panose="02020603050405020304" pitchFamily="18" charset="0"/>
                          <a:cs typeface="Times New Roman" panose="02020603050405020304" pitchFamily="18" charset="0"/>
                        </a:rPr>
                        <a:t>UML Diagrams</a:t>
                      </a:r>
                    </a:p>
                  </a:txBody>
                  <a:tcPr/>
                </a:tc>
                <a:extLst>
                  <a:ext uri="{0D108BD9-81ED-4DB2-BD59-A6C34878D82A}">
                    <a16:rowId xmlns:a16="http://schemas.microsoft.com/office/drawing/2014/main" val="3208298623"/>
                  </a:ext>
                </a:extLst>
              </a:tr>
              <a:tr h="440623">
                <a:tc>
                  <a:txBody>
                    <a:bodyPr/>
                    <a:lstStyle/>
                    <a:p>
                      <a:r>
                        <a:rPr lang="en-IN" dirty="0">
                          <a:latin typeface="Times New Roman" panose="02020603050405020304" pitchFamily="18" charset="0"/>
                          <a:cs typeface="Times New Roman" panose="02020603050405020304" pitchFamily="18" charset="0"/>
                        </a:rPr>
                        <a:t>Outputs</a:t>
                      </a:r>
                    </a:p>
                  </a:txBody>
                  <a:tcPr/>
                </a:tc>
                <a:extLst>
                  <a:ext uri="{0D108BD9-81ED-4DB2-BD59-A6C34878D82A}">
                    <a16:rowId xmlns:a16="http://schemas.microsoft.com/office/drawing/2014/main" val="1741457578"/>
                  </a:ext>
                </a:extLst>
              </a:tr>
              <a:tr h="440623">
                <a:tc>
                  <a:txBody>
                    <a:bodyPr/>
                    <a:lstStyle/>
                    <a:p>
                      <a:r>
                        <a:rPr lang="en-IN" dirty="0">
                          <a:latin typeface="Times New Roman" panose="02020603050405020304" pitchFamily="18" charset="0"/>
                          <a:cs typeface="Times New Roman" panose="02020603050405020304" pitchFamily="18" charset="0"/>
                        </a:rPr>
                        <a:t>Results and Analysis</a:t>
                      </a:r>
                    </a:p>
                  </a:txBody>
                  <a:tcPr/>
                </a:tc>
                <a:extLst>
                  <a:ext uri="{0D108BD9-81ED-4DB2-BD59-A6C34878D82A}">
                    <a16:rowId xmlns:a16="http://schemas.microsoft.com/office/drawing/2014/main" val="857589378"/>
                  </a:ext>
                </a:extLst>
              </a:tr>
              <a:tr h="440623">
                <a:tc>
                  <a:txBody>
                    <a:bodyPr/>
                    <a:lstStyle/>
                    <a:p>
                      <a:r>
                        <a:rPr lang="en-IN" dirty="0">
                          <a:latin typeface="Times New Roman" panose="02020603050405020304" pitchFamily="18" charset="0"/>
                          <a:cs typeface="Times New Roman" panose="02020603050405020304" pitchFamily="18" charset="0"/>
                        </a:rPr>
                        <a:t>Conclusion and Future Scope</a:t>
                      </a:r>
                    </a:p>
                  </a:txBody>
                  <a:tcPr/>
                </a:tc>
                <a:extLst>
                  <a:ext uri="{0D108BD9-81ED-4DB2-BD59-A6C34878D82A}">
                    <a16:rowId xmlns:a16="http://schemas.microsoft.com/office/drawing/2014/main" val="2194311540"/>
                  </a:ext>
                </a:extLst>
              </a:tr>
              <a:tr h="440623">
                <a:tc>
                  <a:txBody>
                    <a:bodyPr/>
                    <a:lstStyle/>
                    <a:p>
                      <a:r>
                        <a:rPr lang="en-IN" dirty="0">
                          <a:latin typeface="Times New Roman" panose="02020603050405020304" pitchFamily="18" charset="0"/>
                          <a:cs typeface="Times New Roman" panose="02020603050405020304" pitchFamily="18" charset="0"/>
                        </a:rPr>
                        <a:t>References</a:t>
                      </a:r>
                    </a:p>
                  </a:txBody>
                  <a:tcPr/>
                </a:tc>
                <a:extLst>
                  <a:ext uri="{0D108BD9-81ED-4DB2-BD59-A6C34878D82A}">
                    <a16:rowId xmlns:a16="http://schemas.microsoft.com/office/drawing/2014/main" val="2701064485"/>
                  </a:ext>
                </a:extLst>
              </a:tr>
            </a:tbl>
          </a:graphicData>
        </a:graphic>
      </p:graphicFrame>
    </p:spTree>
    <p:extLst>
      <p:ext uri="{BB962C8B-B14F-4D97-AF65-F5344CB8AC3E}">
        <p14:creationId xmlns:p14="http://schemas.microsoft.com/office/powerpoint/2010/main" val="208849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C4AF-D8CF-D4FB-3CBA-F7D4129C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193A4-43EA-6519-7F96-A2BD5EC0CC7E}"/>
              </a:ext>
            </a:extLst>
          </p:cNvPr>
          <p:cNvSpPr>
            <a:spLocks noGrp="1"/>
          </p:cNvSpPr>
          <p:nvPr>
            <p:ph type="title"/>
          </p:nvPr>
        </p:nvSpPr>
        <p:spPr>
          <a:xfrm>
            <a:off x="838200" y="230188"/>
            <a:ext cx="10515600" cy="624840"/>
          </a:xfrm>
        </p:spPr>
        <p:txBody>
          <a:bodyPr>
            <a:noAutofit/>
          </a:bodyPr>
          <a:lstStyle/>
          <a:p>
            <a:pPr algn="ctr"/>
            <a:r>
              <a:rPr lang="en-US" sz="2400" dirty="0">
                <a:latin typeface="Book Antiqua" panose="02040602050305030304" pitchFamily="18" charset="0"/>
              </a:rPr>
              <a:t>Deployment Diagram</a:t>
            </a:r>
            <a:endParaRPr lang="en-IN" sz="2400" dirty="0">
              <a:latin typeface="Book Antiqua" panose="02040602050305030304" pitchFamily="18" charset="0"/>
            </a:endParaRPr>
          </a:p>
        </p:txBody>
      </p:sp>
      <p:sp>
        <p:nvSpPr>
          <p:cNvPr id="3" name="Content Placeholder 2">
            <a:extLst>
              <a:ext uri="{FF2B5EF4-FFF2-40B4-BE49-F238E27FC236}">
                <a16:creationId xmlns:a16="http://schemas.microsoft.com/office/drawing/2014/main" id="{B8523941-345B-C50A-7B09-D1630AAF3375}"/>
              </a:ext>
            </a:extLst>
          </p:cNvPr>
          <p:cNvSpPr>
            <a:spLocks noGrp="1"/>
          </p:cNvSpPr>
          <p:nvPr>
            <p:ph idx="1"/>
          </p:nvPr>
        </p:nvSpPr>
        <p:spPr>
          <a:xfrm>
            <a:off x="838200" y="855028"/>
            <a:ext cx="10515600" cy="5321935"/>
          </a:xfrm>
        </p:spPr>
        <p:txBody>
          <a:bodyPr/>
          <a:lstStyle/>
          <a:p>
            <a:pPr marL="0" indent="0">
              <a:buNone/>
            </a:pPr>
            <a:r>
              <a:rPr lang="en-US" dirty="0">
                <a:latin typeface="Book Antiqua" panose="02040602050305030304" pitchFamily="18" charset="0"/>
              </a:rPr>
              <a:t>        </a:t>
            </a:r>
            <a:endParaRPr lang="en-US" sz="2000" dirty="0">
              <a:latin typeface="Book Antiqua" panose="02040602050305030304" pitchFamily="18" charset="0"/>
            </a:endParaRP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A725FAD0-CA1F-4A7B-F892-6B31717E88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760" y="1601152"/>
            <a:ext cx="6888480" cy="4290060"/>
          </a:xfrm>
          <a:prstGeom prst="rect">
            <a:avLst/>
          </a:prstGeom>
          <a:noFill/>
          <a:ln>
            <a:noFill/>
          </a:ln>
        </p:spPr>
      </p:pic>
    </p:spTree>
    <p:extLst>
      <p:ext uri="{BB962C8B-B14F-4D97-AF65-F5344CB8AC3E}">
        <p14:creationId xmlns:p14="http://schemas.microsoft.com/office/powerpoint/2010/main" val="159960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43DD-EBFE-C463-B3D3-B7AD7813052B}"/>
              </a:ext>
            </a:extLst>
          </p:cNvPr>
          <p:cNvSpPr>
            <a:spLocks noGrp="1"/>
          </p:cNvSpPr>
          <p:nvPr>
            <p:ph type="title"/>
          </p:nvPr>
        </p:nvSpPr>
        <p:spPr/>
        <p:txBody>
          <a:bodyPr>
            <a:normAutofit/>
          </a:bodyPr>
          <a:lstStyle/>
          <a:p>
            <a:pPr algn="ctr"/>
            <a:r>
              <a:rPr lang="en-US" sz="4000" dirty="0">
                <a:latin typeface="Book Antiqua" panose="02040602050305030304" pitchFamily="18" charset="0"/>
              </a:rPr>
              <a:t>OUTPUTS</a:t>
            </a:r>
            <a:endParaRPr lang="en-IN" sz="4000" dirty="0">
              <a:latin typeface="Book Antiqua" panose="02040602050305030304" pitchFamily="18" charset="0"/>
            </a:endParaRPr>
          </a:p>
        </p:txBody>
      </p:sp>
      <p:pic>
        <p:nvPicPr>
          <p:cNvPr id="4" name="Content Placeholder 3">
            <a:extLst>
              <a:ext uri="{FF2B5EF4-FFF2-40B4-BE49-F238E27FC236}">
                <a16:creationId xmlns:a16="http://schemas.microsoft.com/office/drawing/2014/main" id="{5C8876FF-E06B-1A06-E3F5-2317FF8B9A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745" y="1905619"/>
            <a:ext cx="5736058" cy="3783981"/>
          </a:xfrm>
          <a:prstGeom prst="rect">
            <a:avLst/>
          </a:prstGeom>
        </p:spPr>
      </p:pic>
      <p:pic>
        <p:nvPicPr>
          <p:cNvPr id="5" name="Picture 4">
            <a:extLst>
              <a:ext uri="{FF2B5EF4-FFF2-40B4-BE49-F238E27FC236}">
                <a16:creationId xmlns:a16="http://schemas.microsoft.com/office/drawing/2014/main" id="{E30BEA36-A586-A323-DF20-186B10FA9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1745" y="1905619"/>
            <a:ext cx="5731510" cy="3783981"/>
          </a:xfrm>
          <a:prstGeom prst="rect">
            <a:avLst/>
          </a:prstGeom>
        </p:spPr>
      </p:pic>
    </p:spTree>
    <p:extLst>
      <p:ext uri="{BB962C8B-B14F-4D97-AF65-F5344CB8AC3E}">
        <p14:creationId xmlns:p14="http://schemas.microsoft.com/office/powerpoint/2010/main" val="76531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F37-9CB4-D222-6CE5-0CA69687DC16}"/>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F7BE1193-BA80-8C0D-7772-A876DE3857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693" y="179389"/>
            <a:ext cx="5736058" cy="3046761"/>
          </a:xfrm>
          <a:prstGeom prst="rect">
            <a:avLst/>
          </a:prstGeom>
        </p:spPr>
      </p:pic>
      <p:pic>
        <p:nvPicPr>
          <p:cNvPr id="5" name="Picture 4">
            <a:extLst>
              <a:ext uri="{FF2B5EF4-FFF2-40B4-BE49-F238E27FC236}">
                <a16:creationId xmlns:a16="http://schemas.microsoft.com/office/drawing/2014/main" id="{4616B433-3FC7-4849-D75E-158778D41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1797" y="180356"/>
            <a:ext cx="5731510" cy="3044825"/>
          </a:xfrm>
          <a:prstGeom prst="rect">
            <a:avLst/>
          </a:prstGeom>
        </p:spPr>
      </p:pic>
      <p:pic>
        <p:nvPicPr>
          <p:cNvPr id="6" name="Picture 5">
            <a:extLst>
              <a:ext uri="{FF2B5EF4-FFF2-40B4-BE49-F238E27FC236}">
                <a16:creationId xmlns:a16="http://schemas.microsoft.com/office/drawing/2014/main" id="{81FD4EDD-BA9D-D319-98B2-5FBD2C1470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967" y="3633786"/>
            <a:ext cx="5731510" cy="3044825"/>
          </a:xfrm>
          <a:prstGeom prst="rect">
            <a:avLst/>
          </a:prstGeom>
        </p:spPr>
      </p:pic>
      <p:pic>
        <p:nvPicPr>
          <p:cNvPr id="7" name="Picture 6">
            <a:extLst>
              <a:ext uri="{FF2B5EF4-FFF2-40B4-BE49-F238E27FC236}">
                <a16:creationId xmlns:a16="http://schemas.microsoft.com/office/drawing/2014/main" id="{605233B8-ECAF-BBB0-AA3B-6F800FD7F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1797" y="3633786"/>
            <a:ext cx="5731510" cy="3044825"/>
          </a:xfrm>
          <a:prstGeom prst="rect">
            <a:avLst/>
          </a:prstGeom>
        </p:spPr>
      </p:pic>
    </p:spTree>
    <p:extLst>
      <p:ext uri="{BB962C8B-B14F-4D97-AF65-F5344CB8AC3E}">
        <p14:creationId xmlns:p14="http://schemas.microsoft.com/office/powerpoint/2010/main" val="278869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B28F-3C47-B364-B6A0-9C8EA58AC7CF}"/>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C893028E-BFFB-5E51-619C-8F84DA1C3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2674" y="167307"/>
            <a:ext cx="5731510" cy="3044825"/>
          </a:xfrm>
          <a:prstGeom prst="rect">
            <a:avLst/>
          </a:prstGeom>
        </p:spPr>
      </p:pic>
      <p:pic>
        <p:nvPicPr>
          <p:cNvPr id="6" name="Picture 5">
            <a:extLst>
              <a:ext uri="{FF2B5EF4-FFF2-40B4-BE49-F238E27FC236}">
                <a16:creationId xmlns:a16="http://schemas.microsoft.com/office/drawing/2014/main" id="{DFA1357C-B970-E050-2C61-1F4D24B6BD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64" y="3643933"/>
            <a:ext cx="5731510" cy="3044825"/>
          </a:xfrm>
          <a:prstGeom prst="rect">
            <a:avLst/>
          </a:prstGeom>
        </p:spPr>
      </p:pic>
      <p:pic>
        <p:nvPicPr>
          <p:cNvPr id="7" name="Picture 6">
            <a:extLst>
              <a:ext uri="{FF2B5EF4-FFF2-40B4-BE49-F238E27FC236}">
                <a16:creationId xmlns:a16="http://schemas.microsoft.com/office/drawing/2014/main" id="{6AF53ACB-68AE-B9A3-79AE-7CC4AEA4D1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8126" y="3643933"/>
            <a:ext cx="5731510" cy="3044825"/>
          </a:xfrm>
          <a:prstGeom prst="rect">
            <a:avLst/>
          </a:prstGeom>
        </p:spPr>
      </p:pic>
      <p:pic>
        <p:nvPicPr>
          <p:cNvPr id="10" name="Content Placeholder 9">
            <a:extLst>
              <a:ext uri="{FF2B5EF4-FFF2-40B4-BE49-F238E27FC236}">
                <a16:creationId xmlns:a16="http://schemas.microsoft.com/office/drawing/2014/main" id="{8AB9B5B2-01F5-69E6-44BE-322E5571C4A4}"/>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30090" y="165371"/>
            <a:ext cx="5736058" cy="3046761"/>
          </a:xfrm>
          <a:prstGeom prst="rect">
            <a:avLst/>
          </a:prstGeom>
        </p:spPr>
      </p:pic>
    </p:spTree>
    <p:extLst>
      <p:ext uri="{BB962C8B-B14F-4D97-AF65-F5344CB8AC3E}">
        <p14:creationId xmlns:p14="http://schemas.microsoft.com/office/powerpoint/2010/main" val="2611530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EC9A-DB6C-9C85-3352-65D6142388BF}"/>
              </a:ext>
            </a:extLst>
          </p:cNvPr>
          <p:cNvSpPr>
            <a:spLocks noGrp="1"/>
          </p:cNvSpPr>
          <p:nvPr>
            <p:ph type="title"/>
          </p:nvPr>
        </p:nvSpPr>
        <p:spPr>
          <a:xfrm>
            <a:off x="838200" y="176211"/>
            <a:ext cx="10515600" cy="656909"/>
          </a:xfrm>
        </p:spPr>
        <p:txBody>
          <a:bodyPr>
            <a:normAutofit/>
          </a:bodyPr>
          <a:lstStyle/>
          <a:p>
            <a:pPr algn="ctr"/>
            <a:r>
              <a:rPr lang="en-US" sz="4000" dirty="0">
                <a:latin typeface="Times New Roman" panose="02020603050405020304" pitchFamily="18" charset="0"/>
                <a:cs typeface="Times New Roman" panose="02020603050405020304" pitchFamily="18" charset="0"/>
              </a:rPr>
              <a:t>RESULTS AND ANALYSIS</a:t>
            </a:r>
            <a:endParaRPr lang="en-IN" sz="4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D1CA711-BCC7-9BF5-FA71-2FED9BA254E2}"/>
              </a:ext>
            </a:extLst>
          </p:cNvPr>
          <p:cNvPicPr>
            <a:picLocks noGrp="1" noChangeAspect="1"/>
          </p:cNvPicPr>
          <p:nvPr>
            <p:ph idx="1"/>
          </p:nvPr>
        </p:nvPicPr>
        <p:blipFill>
          <a:blip r:embed="rId2"/>
          <a:stretch>
            <a:fillRect/>
          </a:stretch>
        </p:blipFill>
        <p:spPr>
          <a:xfrm>
            <a:off x="288110" y="2337370"/>
            <a:ext cx="5886450" cy="4344419"/>
          </a:xfrm>
          <a:prstGeom prst="rect">
            <a:avLst/>
          </a:prstGeom>
        </p:spPr>
      </p:pic>
      <p:pic>
        <p:nvPicPr>
          <p:cNvPr id="5" name="Picture 4">
            <a:extLst>
              <a:ext uri="{FF2B5EF4-FFF2-40B4-BE49-F238E27FC236}">
                <a16:creationId xmlns:a16="http://schemas.microsoft.com/office/drawing/2014/main" id="{E04EFC97-1C0A-9ACB-F787-2E7F0C06E5A5}"/>
              </a:ext>
            </a:extLst>
          </p:cNvPr>
          <p:cNvPicPr>
            <a:picLocks noChangeAspect="1"/>
          </p:cNvPicPr>
          <p:nvPr/>
        </p:nvPicPr>
        <p:blipFill>
          <a:blip r:embed="rId3"/>
          <a:stretch>
            <a:fillRect/>
          </a:stretch>
        </p:blipFill>
        <p:spPr>
          <a:xfrm>
            <a:off x="6438173" y="2261169"/>
            <a:ext cx="5465717" cy="4420620"/>
          </a:xfrm>
          <a:prstGeom prst="rect">
            <a:avLst/>
          </a:prstGeom>
        </p:spPr>
      </p:pic>
      <p:sp>
        <p:nvSpPr>
          <p:cNvPr id="6" name="TextBox 5">
            <a:extLst>
              <a:ext uri="{FF2B5EF4-FFF2-40B4-BE49-F238E27FC236}">
                <a16:creationId xmlns:a16="http://schemas.microsoft.com/office/drawing/2014/main" id="{10CFA5EA-7DA8-4399-5321-C06ED715DC47}"/>
              </a:ext>
            </a:extLst>
          </p:cNvPr>
          <p:cNvSpPr txBox="1"/>
          <p:nvPr/>
        </p:nvSpPr>
        <p:spPr>
          <a:xfrm>
            <a:off x="413115" y="970435"/>
            <a:ext cx="11490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below two graphs show the training accuracy and loss for </a:t>
            </a:r>
            <a:r>
              <a:rPr lang="en-US" b="1" dirty="0">
                <a:latin typeface="Times New Roman" panose="02020603050405020304" pitchFamily="18" charset="0"/>
                <a:cs typeface="Times New Roman" panose="02020603050405020304" pitchFamily="18" charset="0"/>
              </a:rPr>
              <a:t>Pneumonia</a:t>
            </a:r>
            <a:r>
              <a:rPr lang="en-US" dirty="0">
                <a:latin typeface="Times New Roman" panose="02020603050405020304" pitchFamily="18" charset="0"/>
                <a:cs typeface="Times New Roman" panose="02020603050405020304" pitchFamily="18" charset="0"/>
              </a:rPr>
              <a:t> disease detection using CNN, which illustrates the model’s learning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over epochs.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ROC Curve for </a:t>
            </a:r>
            <a:r>
              <a:rPr lang="en-US" b="1" dirty="0">
                <a:latin typeface="Times New Roman" panose="02020603050405020304" pitchFamily="18" charset="0"/>
                <a:cs typeface="Times New Roman" panose="02020603050405020304" pitchFamily="18" charset="0"/>
              </a:rPr>
              <a:t>Malaria</a:t>
            </a:r>
            <a:r>
              <a:rPr lang="en-US" dirty="0">
                <a:latin typeface="Times New Roman" panose="02020603050405020304" pitchFamily="18" charset="0"/>
                <a:cs typeface="Times New Roman" panose="02020603050405020304" pitchFamily="18" charset="0"/>
              </a:rPr>
              <a:t> shown below is used to visualizing the comparison between the algorithms in terms of their performance and their ability to predict accurate output</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29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FC417-4198-6770-211F-BC5F43F1BD61}"/>
              </a:ext>
            </a:extLst>
          </p:cNvPr>
          <p:cNvPicPr>
            <a:picLocks noChangeAspect="1"/>
          </p:cNvPicPr>
          <p:nvPr/>
        </p:nvPicPr>
        <p:blipFill>
          <a:blip r:embed="rId2"/>
          <a:stretch>
            <a:fillRect/>
          </a:stretch>
        </p:blipFill>
        <p:spPr>
          <a:xfrm>
            <a:off x="6521709" y="48986"/>
            <a:ext cx="5353050" cy="4176713"/>
          </a:xfrm>
          <a:prstGeom prst="rect">
            <a:avLst/>
          </a:prstGeom>
        </p:spPr>
      </p:pic>
      <p:pic>
        <p:nvPicPr>
          <p:cNvPr id="6" name="Picture 5">
            <a:extLst>
              <a:ext uri="{FF2B5EF4-FFF2-40B4-BE49-F238E27FC236}">
                <a16:creationId xmlns:a16="http://schemas.microsoft.com/office/drawing/2014/main" id="{ADB2D635-B971-313E-4371-1D7A7FBB22E8}"/>
              </a:ext>
            </a:extLst>
          </p:cNvPr>
          <p:cNvPicPr>
            <a:picLocks noChangeAspect="1"/>
          </p:cNvPicPr>
          <p:nvPr/>
        </p:nvPicPr>
        <p:blipFill>
          <a:blip r:embed="rId3"/>
          <a:stretch>
            <a:fillRect/>
          </a:stretch>
        </p:blipFill>
        <p:spPr>
          <a:xfrm>
            <a:off x="317241" y="265147"/>
            <a:ext cx="6214188" cy="3743325"/>
          </a:xfrm>
          <a:prstGeom prst="rect">
            <a:avLst/>
          </a:prstGeom>
        </p:spPr>
      </p:pic>
      <p:sp>
        <p:nvSpPr>
          <p:cNvPr id="3" name="TextBox 2">
            <a:extLst>
              <a:ext uri="{FF2B5EF4-FFF2-40B4-BE49-F238E27FC236}">
                <a16:creationId xmlns:a16="http://schemas.microsoft.com/office/drawing/2014/main" id="{EF5D8A79-FF34-C031-98EC-159C972FEB92}"/>
              </a:ext>
            </a:extLst>
          </p:cNvPr>
          <p:cNvSpPr txBox="1"/>
          <p:nvPr/>
        </p:nvSpPr>
        <p:spPr>
          <a:xfrm>
            <a:off x="6979298" y="4490358"/>
            <a:ext cx="4895461"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ROC curve shown above for </a:t>
            </a:r>
            <a:r>
              <a:rPr lang="en-US" b="1" dirty="0">
                <a:latin typeface="Times New Roman" panose="02020603050405020304" pitchFamily="18" charset="0"/>
                <a:cs typeface="Times New Roman" panose="02020603050405020304" pitchFamily="18" charset="0"/>
              </a:rPr>
              <a:t>Chronic</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kidney disease </a:t>
            </a:r>
            <a:r>
              <a:rPr lang="en-US" dirty="0">
                <a:latin typeface="Times New Roman" panose="02020603050405020304" pitchFamily="18" charset="0"/>
                <a:cs typeface="Times New Roman" panose="02020603050405020304" pitchFamily="18" charset="0"/>
              </a:rPr>
              <a:t>prediction n evaluates the performance of different machine learning models by plotting Sensitivity (True Positive Rate) against 1-Specificity (False Positive Rate). </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2D86DF-E8D9-3026-5C7E-798DC12FDFCF}"/>
              </a:ext>
            </a:extLst>
          </p:cNvPr>
          <p:cNvSpPr txBox="1"/>
          <p:nvPr/>
        </p:nvSpPr>
        <p:spPr>
          <a:xfrm>
            <a:off x="317241" y="4490357"/>
            <a:ext cx="6361145"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above graphs depicts the training , validation loss and accuracy for </a:t>
            </a:r>
            <a:r>
              <a:rPr lang="en-US" b="1" dirty="0">
                <a:latin typeface="Times New Roman" panose="02020603050405020304" pitchFamily="18" charset="0"/>
                <a:cs typeface="Times New Roman" panose="02020603050405020304" pitchFamily="18" charset="0"/>
              </a:rPr>
              <a:t>breast cancer </a:t>
            </a:r>
            <a:r>
              <a:rPr lang="en-US" dirty="0">
                <a:latin typeface="Times New Roman" panose="02020603050405020304" pitchFamily="18" charset="0"/>
                <a:cs typeface="Times New Roman" panose="02020603050405020304" pitchFamily="18" charset="0"/>
              </a:rPr>
              <a:t>prediction during the training phase.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visualization helps in assessing the model’s performance for the given dataset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987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1F502-948F-0063-D87F-318EE302D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74507"/>
            <a:ext cx="5734050" cy="3337811"/>
          </a:xfrm>
          <a:prstGeom prst="rect">
            <a:avLst/>
          </a:prstGeom>
        </p:spPr>
      </p:pic>
      <p:pic>
        <p:nvPicPr>
          <p:cNvPr id="7" name="Picture 6">
            <a:extLst>
              <a:ext uri="{FF2B5EF4-FFF2-40B4-BE49-F238E27FC236}">
                <a16:creationId xmlns:a16="http://schemas.microsoft.com/office/drawing/2014/main" id="{B8AD9FA8-8672-521D-E4D1-71627FB92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684" y="174507"/>
            <a:ext cx="5734050" cy="3665973"/>
          </a:xfrm>
          <a:prstGeom prst="rect">
            <a:avLst/>
          </a:prstGeom>
        </p:spPr>
      </p:pic>
      <p:sp>
        <p:nvSpPr>
          <p:cNvPr id="8" name="TextBox 7">
            <a:extLst>
              <a:ext uri="{FF2B5EF4-FFF2-40B4-BE49-F238E27FC236}">
                <a16:creationId xmlns:a16="http://schemas.microsoft.com/office/drawing/2014/main" id="{F2A6EA37-C91E-3DCA-59A1-09B1A7470EDC}"/>
              </a:ext>
            </a:extLst>
          </p:cNvPr>
          <p:cNvSpPr txBox="1"/>
          <p:nvPr/>
        </p:nvSpPr>
        <p:spPr>
          <a:xfrm>
            <a:off x="238728" y="3724977"/>
            <a:ext cx="563458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above presents training and validation performance graphs for </a:t>
            </a:r>
            <a:r>
              <a:rPr lang="en-US" b="1" dirty="0">
                <a:latin typeface="Times New Roman" panose="02020603050405020304" pitchFamily="18" charset="0"/>
                <a:cs typeface="Times New Roman" panose="02020603050405020304" pitchFamily="18" charset="0"/>
              </a:rPr>
              <a:t>Alzheimer's disease </a:t>
            </a:r>
            <a:r>
              <a:rPr lang="en-US" dirty="0">
                <a:latin typeface="Times New Roman" panose="02020603050405020304" pitchFamily="18" charset="0"/>
                <a:cs typeface="Times New Roman" panose="02020603050405020304" pitchFamily="18" charset="0"/>
              </a:rPr>
              <a:t>detection using CNN models.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loss graphs (left column) show how training and validation losses decrease over epochs, indicating model learning.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accuracy graphs (right column) illustrate how the training and validation accuracy evolve over time.</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4B25873-3D70-DCE1-59E0-BA8FA1239594}"/>
              </a:ext>
            </a:extLst>
          </p:cNvPr>
          <p:cNvSpPr txBox="1"/>
          <p:nvPr/>
        </p:nvSpPr>
        <p:spPr>
          <a:xfrm rot="10800000" flipH="1" flipV="1">
            <a:off x="6318684" y="4286846"/>
            <a:ext cx="57340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heatmap shows the correlation coefficients between different features in a </a:t>
            </a:r>
            <a:r>
              <a:rPr lang="en-US" b="1" dirty="0">
                <a:latin typeface="Times New Roman" panose="02020603050405020304" pitchFamily="18" charset="0"/>
                <a:cs typeface="Times New Roman" panose="02020603050405020304" pitchFamily="18" charset="0"/>
              </a:rPr>
              <a:t>Parkinson’s </a:t>
            </a:r>
            <a:r>
              <a:rPr lang="en-US" dirty="0">
                <a:latin typeface="Times New Roman" panose="02020603050405020304" pitchFamily="18" charset="0"/>
                <a:cs typeface="Times New Roman" panose="02020603050405020304" pitchFamily="18" charset="0"/>
              </a:rPr>
              <a:t>dataset. Correlation values range from -1 to 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large cluster in the middle (light colors, values close to 1) shows features like </a:t>
            </a:r>
            <a:r>
              <a:rPr lang="en-US" dirty="0" err="1">
                <a:latin typeface="Times New Roman" panose="02020603050405020304" pitchFamily="18" charset="0"/>
                <a:cs typeface="Times New Roman" panose="02020603050405020304" pitchFamily="18" charset="0"/>
              </a:rPr>
              <a:t>mdvp_jitter</a:t>
            </a:r>
            <a:r>
              <a:rPr lang="en-US" dirty="0">
                <a:latin typeface="Times New Roman" panose="02020603050405020304" pitchFamily="18" charset="0"/>
                <a:cs typeface="Times New Roman" panose="02020603050405020304" pitchFamily="18" charset="0"/>
              </a:rPr>
              <a:t>, shimmer, spread, etc., are strongly correlated with each other.</a:t>
            </a:r>
          </a:p>
        </p:txBody>
      </p:sp>
    </p:spTree>
    <p:extLst>
      <p:ext uri="{BB962C8B-B14F-4D97-AF65-F5344CB8AC3E}">
        <p14:creationId xmlns:p14="http://schemas.microsoft.com/office/powerpoint/2010/main" val="158869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D32E7-514E-7F8D-9572-A956F3E16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18" y="242435"/>
            <a:ext cx="4844716" cy="3752048"/>
          </a:xfrm>
          <a:prstGeom prst="rect">
            <a:avLst/>
          </a:prstGeom>
        </p:spPr>
      </p:pic>
      <p:pic>
        <p:nvPicPr>
          <p:cNvPr id="5" name="Picture 4">
            <a:extLst>
              <a:ext uri="{FF2B5EF4-FFF2-40B4-BE49-F238E27FC236}">
                <a16:creationId xmlns:a16="http://schemas.microsoft.com/office/drawing/2014/main" id="{14764178-AF64-95AC-3C6D-51400AD6A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432" y="242436"/>
            <a:ext cx="5048250" cy="3752047"/>
          </a:xfrm>
          <a:prstGeom prst="rect">
            <a:avLst/>
          </a:prstGeom>
        </p:spPr>
      </p:pic>
      <p:sp>
        <p:nvSpPr>
          <p:cNvPr id="6" name="TextBox 5">
            <a:extLst>
              <a:ext uri="{FF2B5EF4-FFF2-40B4-BE49-F238E27FC236}">
                <a16:creationId xmlns:a16="http://schemas.microsoft.com/office/drawing/2014/main" id="{6D672563-968A-49F9-DA4A-FF5A90F847A3}"/>
              </a:ext>
            </a:extLst>
          </p:cNvPr>
          <p:cNvSpPr txBox="1"/>
          <p:nvPr/>
        </p:nvSpPr>
        <p:spPr>
          <a:xfrm>
            <a:off x="510139" y="4340994"/>
            <a:ext cx="491389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heatmap shows the correlation matrix for features in a </a:t>
            </a:r>
            <a:r>
              <a:rPr lang="en-US" b="1" dirty="0">
                <a:latin typeface="Times New Roman" panose="02020603050405020304" pitchFamily="18" charset="0"/>
                <a:cs typeface="Times New Roman" panose="02020603050405020304" pitchFamily="18" charset="0"/>
              </a:rPr>
              <a:t>Diabetes</a:t>
            </a:r>
            <a:r>
              <a:rPr lang="en-US" dirty="0">
                <a:latin typeface="Times New Roman" panose="02020603050405020304" pitchFamily="18" charset="0"/>
                <a:cs typeface="Times New Roman" panose="02020603050405020304" pitchFamily="18" charset="0"/>
              </a:rPr>
              <a:t> dataset.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Notably, Glucose has the strongest positive correlation with Outcome, indicating its significance in predicting diabetes.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97C750F-D481-2DD7-1262-7C049860F99D}"/>
              </a:ext>
            </a:extLst>
          </p:cNvPr>
          <p:cNvSpPr txBox="1"/>
          <p:nvPr/>
        </p:nvSpPr>
        <p:spPr>
          <a:xfrm>
            <a:off x="6564432" y="4340994"/>
            <a:ext cx="5048250"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ROC shows the correlation between the false positive and true positive rate for </a:t>
            </a:r>
            <a:r>
              <a:rPr lang="en-US" b="1" dirty="0">
                <a:latin typeface="Times New Roman" panose="02020603050405020304" pitchFamily="18" charset="0"/>
                <a:cs typeface="Times New Roman" panose="02020603050405020304" pitchFamily="18" charset="0"/>
              </a:rPr>
              <a:t>liver disease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66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C926C-64A3-D7BC-DEED-1DFA5510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611" y="342700"/>
            <a:ext cx="5972777" cy="3266774"/>
          </a:xfrm>
          <a:prstGeom prst="rect">
            <a:avLst/>
          </a:prstGeom>
        </p:spPr>
      </p:pic>
      <p:sp>
        <p:nvSpPr>
          <p:cNvPr id="4" name="TextBox 3">
            <a:extLst>
              <a:ext uri="{FF2B5EF4-FFF2-40B4-BE49-F238E27FC236}">
                <a16:creationId xmlns:a16="http://schemas.microsoft.com/office/drawing/2014/main" id="{1606AA61-655E-35DE-BBF7-CF9D3450D48B}"/>
              </a:ext>
            </a:extLst>
          </p:cNvPr>
          <p:cNvSpPr txBox="1"/>
          <p:nvPr/>
        </p:nvSpPr>
        <p:spPr>
          <a:xfrm>
            <a:off x="2717532" y="4129238"/>
            <a:ext cx="6756935"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correlation matrix for a </a:t>
            </a:r>
            <a:r>
              <a:rPr lang="en-US" b="1" dirty="0">
                <a:latin typeface="Times New Roman" panose="02020603050405020304" pitchFamily="18" charset="0"/>
                <a:cs typeface="Times New Roman" panose="02020603050405020304" pitchFamily="18" charset="0"/>
              </a:rPr>
              <a:t>Heart disease </a:t>
            </a:r>
            <a:r>
              <a:rPr lang="en-US" dirty="0">
                <a:latin typeface="Times New Roman" panose="02020603050405020304" pitchFamily="18" charset="0"/>
                <a:cs typeface="Times New Roman" panose="02020603050405020304" pitchFamily="18" charset="0"/>
              </a:rPr>
              <a:t>dataset, visualized as a lower triangle heatmap.</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target variable (presence of heart disease) is positively correlated with features like </a:t>
            </a:r>
            <a:r>
              <a:rPr lang="en-US" dirty="0" err="1">
                <a:latin typeface="Times New Roman" panose="02020603050405020304" pitchFamily="18" charset="0"/>
                <a:cs typeface="Times New Roman" panose="02020603050405020304" pitchFamily="18" charset="0"/>
              </a:rPr>
              <a:t>thalach</a:t>
            </a:r>
            <a:r>
              <a:rPr lang="en-US" dirty="0">
                <a:latin typeface="Times New Roman" panose="02020603050405020304" pitchFamily="18" charset="0"/>
                <a:cs typeface="Times New Roman" panose="02020603050405020304" pitchFamily="18" charset="0"/>
              </a:rPr>
              <a:t> (max heart rate) and slope, and negatively correlated with ca, </a:t>
            </a:r>
            <a:r>
              <a:rPr lang="en-US" dirty="0" err="1">
                <a:latin typeface="Times New Roman" panose="02020603050405020304" pitchFamily="18" charset="0"/>
                <a:cs typeface="Times New Roman" panose="02020603050405020304" pitchFamily="18" charset="0"/>
              </a:rPr>
              <a:t>thal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oldpeak</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7383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1629-C55F-BAC0-75B4-C273391621A0}"/>
              </a:ext>
            </a:extLst>
          </p:cNvPr>
          <p:cNvSpPr>
            <a:spLocks noGrp="1"/>
          </p:cNvSpPr>
          <p:nvPr>
            <p:ph type="title"/>
          </p:nvPr>
        </p:nvSpPr>
        <p:spPr>
          <a:xfrm>
            <a:off x="264159" y="718457"/>
            <a:ext cx="11663681" cy="621053"/>
          </a:xfrm>
        </p:spPr>
        <p:txBody>
          <a:bodyPr>
            <a:normAutofit/>
          </a:bodyPr>
          <a:lstStyle/>
          <a:p>
            <a:r>
              <a:rPr lang="en-US" sz="2000" b="1" dirty="0">
                <a:latin typeface="Times New Roman" panose="02020603050405020304" pitchFamily="18" charset="0"/>
                <a:cs typeface="Times New Roman" panose="02020603050405020304" pitchFamily="18" charset="0"/>
              </a:rPr>
              <a:t>Diabetes					     Liver Disease</a:t>
            </a:r>
            <a:endParaRPr lang="en-IN" sz="2000" b="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26577C02-D96A-99D7-BFEC-419C34A1DBC5}"/>
              </a:ext>
            </a:extLst>
          </p:cNvPr>
          <p:cNvGraphicFramePr>
            <a:graphicFrameLocks noGrp="1"/>
          </p:cNvGraphicFramePr>
          <p:nvPr>
            <p:ph sz="half" idx="1"/>
            <p:extLst>
              <p:ext uri="{D42A27DB-BD31-4B8C-83A1-F6EECF244321}">
                <p14:modId xmlns:p14="http://schemas.microsoft.com/office/powerpoint/2010/main" val="1112916818"/>
              </p:ext>
            </p:extLst>
          </p:nvPr>
        </p:nvGraphicFramePr>
        <p:xfrm>
          <a:off x="264160" y="1512252"/>
          <a:ext cx="5755641" cy="3833496"/>
        </p:xfrm>
        <a:graphic>
          <a:graphicData uri="http://schemas.openxmlformats.org/drawingml/2006/table">
            <a:tbl>
              <a:tblPr firstRow="1" bandRow="1">
                <a:tableStyleId>{5C22544A-7EE6-4342-B048-85BDC9FD1C3A}</a:tableStyleId>
              </a:tblPr>
              <a:tblGrid>
                <a:gridCol w="1036320">
                  <a:extLst>
                    <a:ext uri="{9D8B030D-6E8A-4147-A177-3AD203B41FA5}">
                      <a16:colId xmlns:a16="http://schemas.microsoft.com/office/drawing/2014/main" val="2234555042"/>
                    </a:ext>
                  </a:extLst>
                </a:gridCol>
                <a:gridCol w="2800774">
                  <a:extLst>
                    <a:ext uri="{9D8B030D-6E8A-4147-A177-3AD203B41FA5}">
                      <a16:colId xmlns:a16="http://schemas.microsoft.com/office/drawing/2014/main" val="2312099122"/>
                    </a:ext>
                  </a:extLst>
                </a:gridCol>
                <a:gridCol w="1918547">
                  <a:extLst>
                    <a:ext uri="{9D8B030D-6E8A-4147-A177-3AD203B41FA5}">
                      <a16:colId xmlns:a16="http://schemas.microsoft.com/office/drawing/2014/main" val="3746465386"/>
                    </a:ext>
                  </a:extLst>
                </a:gridCol>
              </a:tblGrid>
              <a:tr h="479187">
                <a:tc>
                  <a:txBody>
                    <a:bodyPr/>
                    <a:lstStyle/>
                    <a:p>
                      <a:r>
                        <a:rPr lang="en-US"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Model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9909770"/>
                  </a:ext>
                </a:extLst>
              </a:tr>
              <a:tr h="479187">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Random Forest Classifier</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92.54%</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7388610"/>
                  </a:ext>
                </a:extLst>
              </a:tr>
              <a:tr h="479187">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Decision Tree Classifier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89.47%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51836907"/>
                  </a:ext>
                </a:extLst>
              </a:tr>
              <a:tr h="479187">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Gradient Boosting</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89.04%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4676414"/>
                  </a:ext>
                </a:extLst>
              </a:tr>
              <a:tr h="479187">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88.16%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7465405"/>
                  </a:ext>
                </a:extLst>
              </a:tr>
              <a:tr h="479187">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XGBoost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87.72%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9493650"/>
                  </a:ext>
                </a:extLst>
              </a:tr>
              <a:tr h="479187">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SVM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84.21%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1093522"/>
                  </a:ext>
                </a:extLst>
              </a:tr>
              <a:tr h="479187">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KNN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83.33%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8234753"/>
                  </a:ext>
                </a:extLst>
              </a:tr>
            </a:tbl>
          </a:graphicData>
        </a:graphic>
      </p:graphicFrame>
      <p:graphicFrame>
        <p:nvGraphicFramePr>
          <p:cNvPr id="7" name="Content Placeholder 6">
            <a:extLst>
              <a:ext uri="{FF2B5EF4-FFF2-40B4-BE49-F238E27FC236}">
                <a16:creationId xmlns:a16="http://schemas.microsoft.com/office/drawing/2014/main" id="{D8CB8CCA-DBFA-E5EC-875B-258502AE4B24}"/>
              </a:ext>
            </a:extLst>
          </p:cNvPr>
          <p:cNvGraphicFramePr>
            <a:graphicFrameLocks noGrp="1"/>
          </p:cNvGraphicFramePr>
          <p:nvPr>
            <p:ph sz="half" idx="2"/>
            <p:extLst>
              <p:ext uri="{D42A27DB-BD31-4B8C-83A1-F6EECF244321}">
                <p14:modId xmlns:p14="http://schemas.microsoft.com/office/powerpoint/2010/main" val="2739775715"/>
              </p:ext>
            </p:extLst>
          </p:nvPr>
        </p:nvGraphicFramePr>
        <p:xfrm>
          <a:off x="6172200" y="1512251"/>
          <a:ext cx="5755641" cy="3250461"/>
        </p:xfrm>
        <a:graphic>
          <a:graphicData uri="http://schemas.openxmlformats.org/drawingml/2006/table">
            <a:tbl>
              <a:tblPr firstRow="1" bandRow="1">
                <a:tableStyleId>{5C22544A-7EE6-4342-B048-85BDC9FD1C3A}</a:tableStyleId>
              </a:tblPr>
              <a:tblGrid>
                <a:gridCol w="1404257">
                  <a:extLst>
                    <a:ext uri="{9D8B030D-6E8A-4147-A177-3AD203B41FA5}">
                      <a16:colId xmlns:a16="http://schemas.microsoft.com/office/drawing/2014/main" val="3585342811"/>
                    </a:ext>
                  </a:extLst>
                </a:gridCol>
                <a:gridCol w="2432837">
                  <a:extLst>
                    <a:ext uri="{9D8B030D-6E8A-4147-A177-3AD203B41FA5}">
                      <a16:colId xmlns:a16="http://schemas.microsoft.com/office/drawing/2014/main" val="3051317120"/>
                    </a:ext>
                  </a:extLst>
                </a:gridCol>
                <a:gridCol w="1918547">
                  <a:extLst>
                    <a:ext uri="{9D8B030D-6E8A-4147-A177-3AD203B41FA5}">
                      <a16:colId xmlns:a16="http://schemas.microsoft.com/office/drawing/2014/main" val="2369317114"/>
                    </a:ext>
                  </a:extLst>
                </a:gridCol>
              </a:tblGrid>
              <a:tr h="459886">
                <a:tc>
                  <a:txBody>
                    <a:bodyPr/>
                    <a:lstStyle/>
                    <a:p>
                      <a:r>
                        <a:rPr lang="en-US"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Model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6759419"/>
                  </a:ext>
                </a:extLst>
              </a:tr>
              <a:tr h="491145">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SVM</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0.917532</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491016"/>
                  </a:ext>
                </a:extLst>
              </a:tr>
              <a:tr h="459886">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Decision Tree Classifier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0.977273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6683225"/>
                  </a:ext>
                </a:extLst>
              </a:tr>
              <a:tr h="459886">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Gradient Boosting</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0.977273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4646735"/>
                  </a:ext>
                </a:extLst>
              </a:tr>
              <a:tr h="459886">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XGBoost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0.970779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2295515"/>
                  </a:ext>
                </a:extLst>
              </a:tr>
              <a:tr h="459886">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0.883117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0994015"/>
                  </a:ext>
                </a:extLst>
              </a:tr>
              <a:tr h="459886">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KNN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0.860390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9671296"/>
                  </a:ext>
                </a:extLst>
              </a:tr>
            </a:tbl>
          </a:graphicData>
        </a:graphic>
      </p:graphicFrame>
    </p:spTree>
    <p:extLst>
      <p:ext uri="{BB962C8B-B14F-4D97-AF65-F5344CB8AC3E}">
        <p14:creationId xmlns:p14="http://schemas.microsoft.com/office/powerpoint/2010/main" val="11009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C52D-A6AB-2915-3FFB-CC454ADF9E2F}"/>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C5646DB2-DB95-BED5-9E0B-B031082D3429}"/>
              </a:ext>
            </a:extLst>
          </p:cNvPr>
          <p:cNvSpPr txBox="1"/>
          <p:nvPr/>
        </p:nvSpPr>
        <p:spPr>
          <a:xfrm>
            <a:off x="838200" y="1690688"/>
            <a:ext cx="10432551" cy="369332"/>
          </a:xfrm>
          <a:prstGeom prst="rect">
            <a:avLst/>
          </a:prstGeom>
          <a:noFill/>
        </p:spPr>
        <p:txBody>
          <a:bodyPr wrap="square" rtlCol="0">
            <a:spAutoFit/>
          </a:bodyPr>
          <a:lstStyle/>
          <a:p>
            <a:endParaRPr lang="en-IN" dirty="0"/>
          </a:p>
        </p:txBody>
      </p:sp>
      <p:sp>
        <p:nvSpPr>
          <p:cNvPr id="4" name="Rectangle 1">
            <a:extLst>
              <a:ext uri="{FF2B5EF4-FFF2-40B4-BE49-F238E27FC236}">
                <a16:creationId xmlns:a16="http://schemas.microsoft.com/office/drawing/2014/main" id="{76BE0E8D-6FB7-CAE3-9B27-7E1F9940F273}"/>
              </a:ext>
            </a:extLst>
          </p:cNvPr>
          <p:cNvSpPr>
            <a:spLocks noChangeArrowheads="1"/>
          </p:cNvSpPr>
          <p:nvPr/>
        </p:nvSpPr>
        <p:spPr bwMode="auto">
          <a:xfrm>
            <a:off x="1539831" y="1738315"/>
            <a:ext cx="998131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AI-Based Multiple-Disease Detection uses Artificial Intelligence to diagnose diseases with high accuracy using minimal inputs.</a:t>
            </a:r>
            <a:endParaRPr lang="en-US" alt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system integrates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Neural Networks (CNN)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medical image feature extraction, enhancing both efficiency and precision.</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rained on diverse datasets, including images, patient records, and time-series data, it can detect a wide range of diseases such as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Cancer, Heart Disease, Kidney Disease, and Parkinson’s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hybrid neural network approach ensures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 feature learning, pattern recognition, and optimization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making it highly suitable for real-world clinical applications.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Experimental results demonstrate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 false positives, improved accuracy, and strong generalization across different datasets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AI-driven models like this play a crucial role 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disease detection, medical assistance, and improving patient outcomes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offering significant benefits in the expanding medical field.</a:t>
            </a:r>
          </a:p>
        </p:txBody>
      </p:sp>
      <p:pic>
        <p:nvPicPr>
          <p:cNvPr id="6" name="Picture 5">
            <a:extLst>
              <a:ext uri="{FF2B5EF4-FFF2-40B4-BE49-F238E27FC236}">
                <a16:creationId xmlns:a16="http://schemas.microsoft.com/office/drawing/2014/main" id="{C2E69EEC-B8A1-76E0-EB1F-39D67ECCBB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7986" b="73741" l="23755" r="76245">
                        <a14:foregroundMark x1="56705" y1="51799" x2="63602" y2="70504"/>
                        <a14:foregroundMark x1="63602" y1="70504" x2="62452" y2="49281"/>
                        <a14:foregroundMark x1="62452" y1="49281" x2="53257" y2="51079"/>
                        <a14:foregroundMark x1="53640" y1="55396" x2="61303" y2="71942"/>
                        <a14:foregroundMark x1="61303" y1="71942" x2="54406" y2="53957"/>
                        <a14:foregroundMark x1="54406" y1="53957" x2="53257" y2="52518"/>
                        <a14:foregroundMark x1="63218" y1="56115" x2="73563" y2="60072"/>
                        <a14:foregroundMark x1="71264" y1="62230" x2="63985" y2="64029"/>
                        <a14:foregroundMark x1="50192" y1="55755" x2="56322" y2="73741"/>
                        <a14:foregroundMark x1="56322" y1="73741" x2="52107" y2="51799"/>
                        <a14:foregroundMark x1="52107" y1="51799" x2="50575" y2="62590"/>
                        <a14:foregroundMark x1="70498" y1="29496" x2="67050" y2="24460"/>
                      </a14:backgroundRemoval>
                    </a14:imgEffect>
                  </a14:imgLayer>
                </a14:imgProps>
              </a:ext>
              <a:ext uri="{28A0092B-C50C-407E-A947-70E740481C1C}">
                <a14:useLocalDpi xmlns:a14="http://schemas.microsoft.com/office/drawing/2010/main" val="0"/>
              </a:ext>
            </a:extLst>
          </a:blip>
          <a:srcRect l="17221" t="12121" r="16514" b="22199"/>
          <a:stretch/>
        </p:blipFill>
        <p:spPr>
          <a:xfrm>
            <a:off x="20413" y="-183091"/>
            <a:ext cx="1990416" cy="2101392"/>
          </a:xfrm>
          <a:prstGeom prst="rect">
            <a:avLst/>
          </a:prstGeom>
        </p:spPr>
      </p:pic>
    </p:spTree>
    <p:extLst>
      <p:ext uri="{BB962C8B-B14F-4D97-AF65-F5344CB8AC3E}">
        <p14:creationId xmlns:p14="http://schemas.microsoft.com/office/powerpoint/2010/main" val="3970828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B4296-0D74-F049-A71F-BA7530763375}"/>
              </a:ext>
            </a:extLst>
          </p:cNvPr>
          <p:cNvSpPr>
            <a:spLocks noGrp="1"/>
          </p:cNvSpPr>
          <p:nvPr>
            <p:ph sz="half" idx="1"/>
          </p:nvPr>
        </p:nvSpPr>
        <p:spPr>
          <a:xfrm>
            <a:off x="461865" y="900162"/>
            <a:ext cx="2278224" cy="322149"/>
          </a:xfrm>
        </p:spPr>
        <p:txBody>
          <a:bodyPr>
            <a:normAutofit lnSpcReduction="10000"/>
          </a:bodyPr>
          <a:lstStyle/>
          <a:p>
            <a:pPr marL="0" indent="0">
              <a:buNone/>
            </a:pPr>
            <a:r>
              <a:rPr lang="en-IN" sz="1800" b="1" kern="0" dirty="0">
                <a:solidFill>
                  <a:srgbClr val="00263E"/>
                </a:solidFill>
                <a:effectLst/>
                <a:latin typeface="Times New Roman" panose="02020603050405020304" pitchFamily="18" charset="0"/>
                <a:ea typeface="Times New Roman" panose="02020603050405020304" pitchFamily="18" charset="0"/>
              </a:rPr>
              <a:t>Pneumonia Disease</a:t>
            </a:r>
            <a:endParaRPr lang="en-IN" dirty="0"/>
          </a:p>
        </p:txBody>
      </p:sp>
      <p:graphicFrame>
        <p:nvGraphicFramePr>
          <p:cNvPr id="8" name="Table 7">
            <a:extLst>
              <a:ext uri="{FF2B5EF4-FFF2-40B4-BE49-F238E27FC236}">
                <a16:creationId xmlns:a16="http://schemas.microsoft.com/office/drawing/2014/main" id="{8F9C20C3-3C07-9113-2E91-B19CE21B23E2}"/>
              </a:ext>
            </a:extLst>
          </p:cNvPr>
          <p:cNvGraphicFramePr>
            <a:graphicFrameLocks noGrp="1"/>
          </p:cNvGraphicFramePr>
          <p:nvPr>
            <p:extLst>
              <p:ext uri="{D42A27DB-BD31-4B8C-83A1-F6EECF244321}">
                <p14:modId xmlns:p14="http://schemas.microsoft.com/office/powerpoint/2010/main" val="815689954"/>
              </p:ext>
            </p:extLst>
          </p:nvPr>
        </p:nvGraphicFramePr>
        <p:xfrm>
          <a:off x="6103776" y="1453843"/>
          <a:ext cx="5802085" cy="2560320"/>
        </p:xfrm>
        <a:graphic>
          <a:graphicData uri="http://schemas.openxmlformats.org/drawingml/2006/table">
            <a:tbl>
              <a:tblPr firstRow="1" bandRow="1">
                <a:tableStyleId>{5C22544A-7EE6-4342-B048-85BDC9FD1C3A}</a:tableStyleId>
              </a:tblPr>
              <a:tblGrid>
                <a:gridCol w="1138335">
                  <a:extLst>
                    <a:ext uri="{9D8B030D-6E8A-4147-A177-3AD203B41FA5}">
                      <a16:colId xmlns:a16="http://schemas.microsoft.com/office/drawing/2014/main" val="3783438594"/>
                    </a:ext>
                  </a:extLst>
                </a:gridCol>
                <a:gridCol w="3245497">
                  <a:extLst>
                    <a:ext uri="{9D8B030D-6E8A-4147-A177-3AD203B41FA5}">
                      <a16:colId xmlns:a16="http://schemas.microsoft.com/office/drawing/2014/main" val="1252894769"/>
                    </a:ext>
                  </a:extLst>
                </a:gridCol>
                <a:gridCol w="1418253">
                  <a:extLst>
                    <a:ext uri="{9D8B030D-6E8A-4147-A177-3AD203B41FA5}">
                      <a16:colId xmlns:a16="http://schemas.microsoft.com/office/drawing/2014/main" val="3615959112"/>
                    </a:ext>
                  </a:extLst>
                </a:gridCol>
              </a:tblGrid>
              <a:tr h="315448">
                <a:tc>
                  <a:txBody>
                    <a:bodyPr/>
                    <a:lstStyle/>
                    <a:p>
                      <a:pPr algn="ctr"/>
                      <a:r>
                        <a:rPr lang="en-IN" dirty="0"/>
                        <a:t>S. No.</a:t>
                      </a:r>
                    </a:p>
                  </a:txBody>
                  <a:tcPr anchor="ctr"/>
                </a:tc>
                <a:tc>
                  <a:txBody>
                    <a:bodyPr/>
                    <a:lstStyle/>
                    <a:p>
                      <a:pPr algn="ctr"/>
                      <a:r>
                        <a:rPr lang="en-IN" dirty="0"/>
                        <a:t>Model Name</a:t>
                      </a:r>
                    </a:p>
                  </a:txBody>
                  <a:tcPr anchor="ctr"/>
                </a:tc>
                <a:tc>
                  <a:txBody>
                    <a:bodyPr/>
                    <a:lstStyle/>
                    <a:p>
                      <a:pPr algn="ctr"/>
                      <a:r>
                        <a:rPr lang="en-IN" dirty="0"/>
                        <a:t>Accuracy</a:t>
                      </a:r>
                    </a:p>
                  </a:txBody>
                  <a:tcPr anchor="ctr"/>
                </a:tc>
                <a:extLst>
                  <a:ext uri="{0D108BD9-81ED-4DB2-BD59-A6C34878D82A}">
                    <a16:rowId xmlns:a16="http://schemas.microsoft.com/office/drawing/2014/main" val="258716635"/>
                  </a:ext>
                </a:extLst>
              </a:tr>
              <a:tr h="315448">
                <a:tc>
                  <a:txBody>
                    <a:bodyPr/>
                    <a:lstStyle/>
                    <a:p>
                      <a:r>
                        <a:rPr lang="en-IN" b="1"/>
                        <a:t>1</a:t>
                      </a:r>
                    </a:p>
                  </a:txBody>
                  <a:tcPr anchor="ctr"/>
                </a:tc>
                <a:tc>
                  <a:txBody>
                    <a:bodyPr/>
                    <a:lstStyle/>
                    <a:p>
                      <a:r>
                        <a:rPr lang="en-IN" b="1"/>
                        <a:t>Random Forest</a:t>
                      </a:r>
                    </a:p>
                  </a:txBody>
                  <a:tcPr anchor="ctr"/>
                </a:tc>
                <a:tc>
                  <a:txBody>
                    <a:bodyPr/>
                    <a:lstStyle/>
                    <a:p>
                      <a:r>
                        <a:rPr lang="en-IN" b="1" dirty="0"/>
                        <a:t>94.87%</a:t>
                      </a:r>
                    </a:p>
                  </a:txBody>
                  <a:tcPr anchor="ctr"/>
                </a:tc>
                <a:extLst>
                  <a:ext uri="{0D108BD9-81ED-4DB2-BD59-A6C34878D82A}">
                    <a16:rowId xmlns:a16="http://schemas.microsoft.com/office/drawing/2014/main" val="3745438546"/>
                  </a:ext>
                </a:extLst>
              </a:tr>
              <a:tr h="315448">
                <a:tc>
                  <a:txBody>
                    <a:bodyPr/>
                    <a:lstStyle/>
                    <a:p>
                      <a:r>
                        <a:rPr lang="en-IN"/>
                        <a:t>2</a:t>
                      </a:r>
                    </a:p>
                  </a:txBody>
                  <a:tcPr anchor="ctr"/>
                </a:tc>
                <a:tc>
                  <a:txBody>
                    <a:bodyPr/>
                    <a:lstStyle/>
                    <a:p>
                      <a:r>
                        <a:rPr lang="en-IN" dirty="0" err="1"/>
                        <a:t>XGBoost</a:t>
                      </a:r>
                      <a:endParaRPr lang="en-IN" dirty="0"/>
                    </a:p>
                  </a:txBody>
                  <a:tcPr anchor="ctr"/>
                </a:tc>
                <a:tc>
                  <a:txBody>
                    <a:bodyPr/>
                    <a:lstStyle/>
                    <a:p>
                      <a:r>
                        <a:rPr lang="en-IN" dirty="0"/>
                        <a:t>94.87%</a:t>
                      </a:r>
                    </a:p>
                  </a:txBody>
                  <a:tcPr anchor="ctr"/>
                </a:tc>
                <a:extLst>
                  <a:ext uri="{0D108BD9-81ED-4DB2-BD59-A6C34878D82A}">
                    <a16:rowId xmlns:a16="http://schemas.microsoft.com/office/drawing/2014/main" val="260968968"/>
                  </a:ext>
                </a:extLst>
              </a:tr>
              <a:tr h="315448">
                <a:tc>
                  <a:txBody>
                    <a:bodyPr/>
                    <a:lstStyle/>
                    <a:p>
                      <a:r>
                        <a:rPr lang="en-IN"/>
                        <a:t>3</a:t>
                      </a:r>
                    </a:p>
                  </a:txBody>
                  <a:tcPr anchor="ctr"/>
                </a:tc>
                <a:tc>
                  <a:txBody>
                    <a:bodyPr/>
                    <a:lstStyle/>
                    <a:p>
                      <a:r>
                        <a:rPr lang="en-IN"/>
                        <a:t>K-Nearest Neighbors (KNN)</a:t>
                      </a:r>
                    </a:p>
                  </a:txBody>
                  <a:tcPr anchor="ctr"/>
                </a:tc>
                <a:tc>
                  <a:txBody>
                    <a:bodyPr/>
                    <a:lstStyle/>
                    <a:p>
                      <a:r>
                        <a:rPr lang="en-IN"/>
                        <a:t>94.87%</a:t>
                      </a:r>
                    </a:p>
                  </a:txBody>
                  <a:tcPr anchor="ctr"/>
                </a:tc>
                <a:extLst>
                  <a:ext uri="{0D108BD9-81ED-4DB2-BD59-A6C34878D82A}">
                    <a16:rowId xmlns:a16="http://schemas.microsoft.com/office/drawing/2014/main" val="631444631"/>
                  </a:ext>
                </a:extLst>
              </a:tr>
              <a:tr h="315448">
                <a:tc>
                  <a:txBody>
                    <a:bodyPr/>
                    <a:lstStyle/>
                    <a:p>
                      <a:r>
                        <a:rPr lang="en-IN"/>
                        <a:t>4</a:t>
                      </a:r>
                    </a:p>
                  </a:txBody>
                  <a:tcPr anchor="ctr"/>
                </a:tc>
                <a:tc>
                  <a:txBody>
                    <a:bodyPr/>
                    <a:lstStyle/>
                    <a:p>
                      <a:r>
                        <a:rPr lang="en-IN"/>
                        <a:t>Decision Trees</a:t>
                      </a:r>
                      <a:endParaRPr lang="en-IN" dirty="0"/>
                    </a:p>
                  </a:txBody>
                  <a:tcPr anchor="ctr"/>
                </a:tc>
                <a:tc>
                  <a:txBody>
                    <a:bodyPr/>
                    <a:lstStyle/>
                    <a:p>
                      <a:r>
                        <a:rPr lang="en-IN"/>
                        <a:t>92.31%</a:t>
                      </a:r>
                    </a:p>
                  </a:txBody>
                  <a:tcPr anchor="ctr"/>
                </a:tc>
                <a:extLst>
                  <a:ext uri="{0D108BD9-81ED-4DB2-BD59-A6C34878D82A}">
                    <a16:rowId xmlns:a16="http://schemas.microsoft.com/office/drawing/2014/main" val="152336671"/>
                  </a:ext>
                </a:extLst>
              </a:tr>
              <a:tr h="315448">
                <a:tc>
                  <a:txBody>
                    <a:bodyPr/>
                    <a:lstStyle/>
                    <a:p>
                      <a:r>
                        <a:rPr lang="en-IN"/>
                        <a:t>5</a:t>
                      </a:r>
                    </a:p>
                  </a:txBody>
                  <a:tcPr anchor="ctr"/>
                </a:tc>
                <a:tc>
                  <a:txBody>
                    <a:bodyPr/>
                    <a:lstStyle/>
                    <a:p>
                      <a:r>
                        <a:rPr lang="en-IN" dirty="0"/>
                        <a:t>Logistic Regression</a:t>
                      </a:r>
                    </a:p>
                  </a:txBody>
                  <a:tcPr anchor="ctr"/>
                </a:tc>
                <a:tc>
                  <a:txBody>
                    <a:bodyPr/>
                    <a:lstStyle/>
                    <a:p>
                      <a:r>
                        <a:rPr lang="en-IN"/>
                        <a:t>89.74%</a:t>
                      </a:r>
                    </a:p>
                  </a:txBody>
                  <a:tcPr anchor="ctr"/>
                </a:tc>
                <a:extLst>
                  <a:ext uri="{0D108BD9-81ED-4DB2-BD59-A6C34878D82A}">
                    <a16:rowId xmlns:a16="http://schemas.microsoft.com/office/drawing/2014/main" val="3066492238"/>
                  </a:ext>
                </a:extLst>
              </a:tr>
              <a:tr h="315448">
                <a:tc>
                  <a:txBody>
                    <a:bodyPr/>
                    <a:lstStyle/>
                    <a:p>
                      <a:r>
                        <a:rPr lang="en-IN"/>
                        <a:t>6</a:t>
                      </a:r>
                    </a:p>
                  </a:txBody>
                  <a:tcPr anchor="ctr"/>
                </a:tc>
                <a:tc>
                  <a:txBody>
                    <a:bodyPr/>
                    <a:lstStyle/>
                    <a:p>
                      <a:r>
                        <a:rPr lang="en-IN" dirty="0"/>
                        <a:t>Support Vector Classifier (SVC)</a:t>
                      </a:r>
                    </a:p>
                  </a:txBody>
                  <a:tcPr anchor="ctr"/>
                </a:tc>
                <a:tc>
                  <a:txBody>
                    <a:bodyPr/>
                    <a:lstStyle/>
                    <a:p>
                      <a:r>
                        <a:rPr lang="en-IN" dirty="0"/>
                        <a:t>87.18%</a:t>
                      </a:r>
                    </a:p>
                  </a:txBody>
                  <a:tcPr anchor="ctr"/>
                </a:tc>
                <a:extLst>
                  <a:ext uri="{0D108BD9-81ED-4DB2-BD59-A6C34878D82A}">
                    <a16:rowId xmlns:a16="http://schemas.microsoft.com/office/drawing/2014/main" val="1505089179"/>
                  </a:ext>
                </a:extLst>
              </a:tr>
            </a:tbl>
          </a:graphicData>
        </a:graphic>
      </p:graphicFrame>
      <p:graphicFrame>
        <p:nvGraphicFramePr>
          <p:cNvPr id="11" name="Content Placeholder 10">
            <a:extLst>
              <a:ext uri="{FF2B5EF4-FFF2-40B4-BE49-F238E27FC236}">
                <a16:creationId xmlns:a16="http://schemas.microsoft.com/office/drawing/2014/main" id="{689A5B2E-3CB8-C3EB-8E8D-5465AF537DD6}"/>
              </a:ext>
            </a:extLst>
          </p:cNvPr>
          <p:cNvGraphicFramePr>
            <a:graphicFrameLocks noGrp="1"/>
          </p:cNvGraphicFramePr>
          <p:nvPr>
            <p:ph sz="half" idx="2"/>
            <p:extLst>
              <p:ext uri="{D42A27DB-BD31-4B8C-83A1-F6EECF244321}">
                <p14:modId xmlns:p14="http://schemas.microsoft.com/office/powerpoint/2010/main" val="3116493958"/>
              </p:ext>
            </p:extLst>
          </p:nvPr>
        </p:nvGraphicFramePr>
        <p:xfrm>
          <a:off x="555171" y="1453843"/>
          <a:ext cx="4035490" cy="1112520"/>
        </p:xfrm>
        <a:graphic>
          <a:graphicData uri="http://schemas.openxmlformats.org/drawingml/2006/table">
            <a:tbl>
              <a:tblPr firstRow="1" bandRow="1">
                <a:tableStyleId>{5C22544A-7EE6-4342-B048-85BDC9FD1C3A}</a:tableStyleId>
              </a:tblPr>
              <a:tblGrid>
                <a:gridCol w="2017745">
                  <a:extLst>
                    <a:ext uri="{9D8B030D-6E8A-4147-A177-3AD203B41FA5}">
                      <a16:colId xmlns:a16="http://schemas.microsoft.com/office/drawing/2014/main" val="2928880886"/>
                    </a:ext>
                  </a:extLst>
                </a:gridCol>
                <a:gridCol w="2017745">
                  <a:extLst>
                    <a:ext uri="{9D8B030D-6E8A-4147-A177-3AD203B41FA5}">
                      <a16:colId xmlns:a16="http://schemas.microsoft.com/office/drawing/2014/main" val="179727359"/>
                    </a:ext>
                  </a:extLst>
                </a:gridCol>
              </a:tblGrid>
              <a:tr h="370840">
                <a:tc>
                  <a:txBody>
                    <a:bodyPr/>
                    <a:lstStyle/>
                    <a:p>
                      <a:r>
                        <a:rPr lang="en-IN" dirty="0"/>
                        <a:t>Model Type</a:t>
                      </a:r>
                    </a:p>
                  </a:txBody>
                  <a:tcPr anchor="ctr"/>
                </a:tc>
                <a:tc>
                  <a:txBody>
                    <a:bodyPr/>
                    <a:lstStyle/>
                    <a:p>
                      <a:r>
                        <a:rPr lang="en-IN"/>
                        <a:t>Accuracy (%)</a:t>
                      </a:r>
                    </a:p>
                  </a:txBody>
                  <a:tcPr anchor="ctr"/>
                </a:tc>
                <a:extLst>
                  <a:ext uri="{0D108BD9-81ED-4DB2-BD59-A6C34878D82A}">
                    <a16:rowId xmlns:a16="http://schemas.microsoft.com/office/drawing/2014/main" val="2864895552"/>
                  </a:ext>
                </a:extLst>
              </a:tr>
              <a:tr h="370840">
                <a:tc>
                  <a:txBody>
                    <a:bodyPr/>
                    <a:lstStyle/>
                    <a:p>
                      <a:r>
                        <a:rPr lang="en-IN"/>
                        <a:t>Frozen CNN</a:t>
                      </a:r>
                    </a:p>
                  </a:txBody>
                  <a:tcPr anchor="ctr"/>
                </a:tc>
                <a:tc>
                  <a:txBody>
                    <a:bodyPr/>
                    <a:lstStyle/>
                    <a:p>
                      <a:r>
                        <a:rPr lang="en-IN" dirty="0"/>
                        <a:t>80.13%</a:t>
                      </a:r>
                    </a:p>
                  </a:txBody>
                  <a:tcPr anchor="ctr"/>
                </a:tc>
                <a:extLst>
                  <a:ext uri="{0D108BD9-81ED-4DB2-BD59-A6C34878D82A}">
                    <a16:rowId xmlns:a16="http://schemas.microsoft.com/office/drawing/2014/main" val="1123164982"/>
                  </a:ext>
                </a:extLst>
              </a:tr>
              <a:tr h="370840">
                <a:tc>
                  <a:txBody>
                    <a:bodyPr/>
                    <a:lstStyle/>
                    <a:p>
                      <a:r>
                        <a:rPr lang="en-IN"/>
                        <a:t>Fine-tuned CNN</a:t>
                      </a:r>
                    </a:p>
                  </a:txBody>
                  <a:tcPr anchor="ctr"/>
                </a:tc>
                <a:tc>
                  <a:txBody>
                    <a:bodyPr/>
                    <a:lstStyle/>
                    <a:p>
                      <a:r>
                        <a:rPr lang="en-IN" dirty="0"/>
                        <a:t>91.35%</a:t>
                      </a:r>
                    </a:p>
                  </a:txBody>
                  <a:tcPr anchor="ctr"/>
                </a:tc>
                <a:extLst>
                  <a:ext uri="{0D108BD9-81ED-4DB2-BD59-A6C34878D82A}">
                    <a16:rowId xmlns:a16="http://schemas.microsoft.com/office/drawing/2014/main" val="454886788"/>
                  </a:ext>
                </a:extLst>
              </a:tr>
            </a:tbl>
          </a:graphicData>
        </a:graphic>
      </p:graphicFrame>
      <p:sp>
        <p:nvSpPr>
          <p:cNvPr id="12" name="Content Placeholder 2">
            <a:extLst>
              <a:ext uri="{FF2B5EF4-FFF2-40B4-BE49-F238E27FC236}">
                <a16:creationId xmlns:a16="http://schemas.microsoft.com/office/drawing/2014/main" id="{37D7CAB0-1646-60A7-EBFF-5EE708E990EC}"/>
              </a:ext>
            </a:extLst>
          </p:cNvPr>
          <p:cNvSpPr txBox="1">
            <a:spLocks/>
          </p:cNvSpPr>
          <p:nvPr/>
        </p:nvSpPr>
        <p:spPr>
          <a:xfrm>
            <a:off x="6096000" y="900161"/>
            <a:ext cx="2278224" cy="3221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b="1" kern="0" dirty="0">
                <a:solidFill>
                  <a:srgbClr val="00263E"/>
                </a:solidFill>
                <a:latin typeface="Times New Roman" panose="02020603050405020304" pitchFamily="18" charset="0"/>
                <a:ea typeface="Times New Roman" panose="02020603050405020304" pitchFamily="18" charset="0"/>
              </a:rPr>
              <a:t>Parkinson’s Disease</a:t>
            </a:r>
            <a:endParaRPr lang="en-IN" dirty="0"/>
          </a:p>
        </p:txBody>
      </p:sp>
      <p:sp>
        <p:nvSpPr>
          <p:cNvPr id="13" name="Content Placeholder 2">
            <a:extLst>
              <a:ext uri="{FF2B5EF4-FFF2-40B4-BE49-F238E27FC236}">
                <a16:creationId xmlns:a16="http://schemas.microsoft.com/office/drawing/2014/main" id="{A60536AD-8227-A946-12AA-B7CB9D35D103}"/>
              </a:ext>
            </a:extLst>
          </p:cNvPr>
          <p:cNvSpPr txBox="1">
            <a:spLocks/>
          </p:cNvSpPr>
          <p:nvPr/>
        </p:nvSpPr>
        <p:spPr>
          <a:xfrm>
            <a:off x="461865" y="2842093"/>
            <a:ext cx="2278224" cy="3221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b="1" kern="0" dirty="0">
                <a:solidFill>
                  <a:srgbClr val="00263E"/>
                </a:solidFill>
                <a:latin typeface="Times New Roman" panose="02020603050405020304" pitchFamily="18" charset="0"/>
                <a:ea typeface="Times New Roman" panose="02020603050405020304" pitchFamily="18" charset="0"/>
              </a:rPr>
              <a:t>Malaria Disease</a:t>
            </a:r>
            <a:endParaRPr lang="en-IN" dirty="0"/>
          </a:p>
        </p:txBody>
      </p:sp>
      <p:graphicFrame>
        <p:nvGraphicFramePr>
          <p:cNvPr id="14" name="Table 13">
            <a:extLst>
              <a:ext uri="{FF2B5EF4-FFF2-40B4-BE49-F238E27FC236}">
                <a16:creationId xmlns:a16="http://schemas.microsoft.com/office/drawing/2014/main" id="{FF489A95-CD74-F2F9-2B0B-95998C0FC54E}"/>
              </a:ext>
            </a:extLst>
          </p:cNvPr>
          <p:cNvGraphicFramePr>
            <a:graphicFrameLocks noGrp="1"/>
          </p:cNvGraphicFramePr>
          <p:nvPr>
            <p:extLst>
              <p:ext uri="{D42A27DB-BD31-4B8C-83A1-F6EECF244321}">
                <p14:modId xmlns:p14="http://schemas.microsoft.com/office/powerpoint/2010/main" val="586230816"/>
              </p:ext>
            </p:extLst>
          </p:nvPr>
        </p:nvGraphicFramePr>
        <p:xfrm>
          <a:off x="555171" y="3363686"/>
          <a:ext cx="4035490" cy="1381760"/>
        </p:xfrm>
        <a:graphic>
          <a:graphicData uri="http://schemas.openxmlformats.org/drawingml/2006/table">
            <a:tbl>
              <a:tblPr firstRow="1" bandRow="1">
                <a:tableStyleId>{5C22544A-7EE6-4342-B048-85BDC9FD1C3A}</a:tableStyleId>
              </a:tblPr>
              <a:tblGrid>
                <a:gridCol w="2076580">
                  <a:extLst>
                    <a:ext uri="{9D8B030D-6E8A-4147-A177-3AD203B41FA5}">
                      <a16:colId xmlns:a16="http://schemas.microsoft.com/office/drawing/2014/main" val="1887185149"/>
                    </a:ext>
                  </a:extLst>
                </a:gridCol>
                <a:gridCol w="1958910">
                  <a:extLst>
                    <a:ext uri="{9D8B030D-6E8A-4147-A177-3AD203B41FA5}">
                      <a16:colId xmlns:a16="http://schemas.microsoft.com/office/drawing/2014/main" val="4154109267"/>
                    </a:ext>
                  </a:extLst>
                </a:gridCol>
              </a:tblGrid>
              <a:tr h="370840">
                <a:tc>
                  <a:txBody>
                    <a:bodyPr/>
                    <a:lstStyle/>
                    <a:p>
                      <a:r>
                        <a:rPr lang="en-IN" dirty="0"/>
                        <a:t>Model Type</a:t>
                      </a:r>
                    </a:p>
                  </a:txBody>
                  <a:tcPr anchor="ctr"/>
                </a:tc>
                <a:tc>
                  <a:txBody>
                    <a:bodyPr/>
                    <a:lstStyle/>
                    <a:p>
                      <a:r>
                        <a:rPr lang="en-IN" dirty="0"/>
                        <a:t>Accuracy (%)</a:t>
                      </a:r>
                    </a:p>
                  </a:txBody>
                  <a:tcPr anchor="ctr"/>
                </a:tc>
                <a:extLst>
                  <a:ext uri="{0D108BD9-81ED-4DB2-BD59-A6C34878D82A}">
                    <a16:rowId xmlns:a16="http://schemas.microsoft.com/office/drawing/2014/main" val="2421361209"/>
                  </a:ext>
                </a:extLst>
              </a:tr>
              <a:tr h="370840">
                <a:tc>
                  <a:txBody>
                    <a:bodyPr/>
                    <a:lstStyle/>
                    <a:p>
                      <a:r>
                        <a:rPr lang="en-IN" dirty="0"/>
                        <a:t>Frozen CNN</a:t>
                      </a:r>
                    </a:p>
                  </a:txBody>
                  <a:tcPr anchor="ctr"/>
                </a:tc>
                <a:tc>
                  <a:txBody>
                    <a:bodyPr/>
                    <a:lstStyle/>
                    <a:p>
                      <a:r>
                        <a:rPr lang="en-IN" dirty="0"/>
                        <a:t>78%</a:t>
                      </a:r>
                    </a:p>
                  </a:txBody>
                  <a:tcPr anchor="ctr"/>
                </a:tc>
                <a:extLst>
                  <a:ext uri="{0D108BD9-81ED-4DB2-BD59-A6C34878D82A}">
                    <a16:rowId xmlns:a16="http://schemas.microsoft.com/office/drawing/2014/main" val="4126983640"/>
                  </a:ext>
                </a:extLst>
              </a:tr>
              <a:tr h="370840">
                <a:tc>
                  <a:txBody>
                    <a:bodyPr/>
                    <a:lstStyle/>
                    <a:p>
                      <a:r>
                        <a:rPr lang="en-IN" dirty="0" err="1"/>
                        <a:t>TransferLearning</a:t>
                      </a:r>
                      <a:r>
                        <a:rPr lang="en-IN" dirty="0"/>
                        <a:t> (ResNet50)</a:t>
                      </a:r>
                    </a:p>
                  </a:txBody>
                  <a:tcPr anchor="ctr"/>
                </a:tc>
                <a:tc>
                  <a:txBody>
                    <a:bodyPr/>
                    <a:lstStyle/>
                    <a:p>
                      <a:r>
                        <a:rPr lang="en-IN" dirty="0"/>
                        <a:t>96%</a:t>
                      </a:r>
                    </a:p>
                  </a:txBody>
                  <a:tcPr anchor="ctr"/>
                </a:tc>
                <a:extLst>
                  <a:ext uri="{0D108BD9-81ED-4DB2-BD59-A6C34878D82A}">
                    <a16:rowId xmlns:a16="http://schemas.microsoft.com/office/drawing/2014/main" val="1004835504"/>
                  </a:ext>
                </a:extLst>
              </a:tr>
            </a:tbl>
          </a:graphicData>
        </a:graphic>
      </p:graphicFrame>
      <p:sp>
        <p:nvSpPr>
          <p:cNvPr id="18" name="Content Placeholder 2">
            <a:extLst>
              <a:ext uri="{FF2B5EF4-FFF2-40B4-BE49-F238E27FC236}">
                <a16:creationId xmlns:a16="http://schemas.microsoft.com/office/drawing/2014/main" id="{FE122BF9-48BA-5645-13A8-75683F7AF939}"/>
              </a:ext>
            </a:extLst>
          </p:cNvPr>
          <p:cNvSpPr txBox="1">
            <a:spLocks/>
          </p:cNvSpPr>
          <p:nvPr/>
        </p:nvSpPr>
        <p:spPr>
          <a:xfrm>
            <a:off x="461865" y="4784024"/>
            <a:ext cx="2278224" cy="3221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b="1" kern="0" dirty="0">
                <a:solidFill>
                  <a:srgbClr val="00263E"/>
                </a:solidFill>
                <a:latin typeface="Times New Roman" panose="02020603050405020304" pitchFamily="18" charset="0"/>
                <a:ea typeface="Times New Roman" panose="02020603050405020304" pitchFamily="18" charset="0"/>
              </a:rPr>
              <a:t>Common Flu</a:t>
            </a:r>
            <a:endParaRPr lang="en-IN" dirty="0"/>
          </a:p>
        </p:txBody>
      </p:sp>
      <p:graphicFrame>
        <p:nvGraphicFramePr>
          <p:cNvPr id="19" name="Table 18">
            <a:extLst>
              <a:ext uri="{FF2B5EF4-FFF2-40B4-BE49-F238E27FC236}">
                <a16:creationId xmlns:a16="http://schemas.microsoft.com/office/drawing/2014/main" id="{D87D2447-E2C0-C84E-D240-AFFDFE428FB9}"/>
              </a:ext>
            </a:extLst>
          </p:cNvPr>
          <p:cNvGraphicFramePr>
            <a:graphicFrameLocks noGrp="1"/>
          </p:cNvGraphicFramePr>
          <p:nvPr>
            <p:extLst>
              <p:ext uri="{D42A27DB-BD31-4B8C-83A1-F6EECF244321}">
                <p14:modId xmlns:p14="http://schemas.microsoft.com/office/powerpoint/2010/main" val="4198770427"/>
              </p:ext>
            </p:extLst>
          </p:nvPr>
        </p:nvGraphicFramePr>
        <p:xfrm>
          <a:off x="555171" y="5404157"/>
          <a:ext cx="4054151" cy="741680"/>
        </p:xfrm>
        <a:graphic>
          <a:graphicData uri="http://schemas.openxmlformats.org/drawingml/2006/table">
            <a:tbl>
              <a:tblPr firstRow="1" bandRow="1">
                <a:tableStyleId>{5C22544A-7EE6-4342-B048-85BDC9FD1C3A}</a:tableStyleId>
              </a:tblPr>
              <a:tblGrid>
                <a:gridCol w="2094723">
                  <a:extLst>
                    <a:ext uri="{9D8B030D-6E8A-4147-A177-3AD203B41FA5}">
                      <a16:colId xmlns:a16="http://schemas.microsoft.com/office/drawing/2014/main" val="1784698970"/>
                    </a:ext>
                  </a:extLst>
                </a:gridCol>
                <a:gridCol w="1959428">
                  <a:extLst>
                    <a:ext uri="{9D8B030D-6E8A-4147-A177-3AD203B41FA5}">
                      <a16:colId xmlns:a16="http://schemas.microsoft.com/office/drawing/2014/main" val="2558234853"/>
                    </a:ext>
                  </a:extLst>
                </a:gridCol>
              </a:tblGrid>
              <a:tr h="370840">
                <a:tc>
                  <a:txBody>
                    <a:bodyPr/>
                    <a:lstStyle/>
                    <a:p>
                      <a:pPr algn="ctr"/>
                      <a:r>
                        <a:rPr lang="en-IN" dirty="0"/>
                        <a:t>Model</a:t>
                      </a:r>
                    </a:p>
                  </a:txBody>
                  <a:tcPr/>
                </a:tc>
                <a:tc>
                  <a:txBody>
                    <a:bodyPr/>
                    <a:lstStyle/>
                    <a:p>
                      <a:pPr algn="ctr"/>
                      <a:r>
                        <a:rPr lang="en-IN" dirty="0"/>
                        <a:t>Accuracy</a:t>
                      </a:r>
                    </a:p>
                  </a:txBody>
                  <a:tcPr/>
                </a:tc>
                <a:extLst>
                  <a:ext uri="{0D108BD9-81ED-4DB2-BD59-A6C34878D82A}">
                    <a16:rowId xmlns:a16="http://schemas.microsoft.com/office/drawing/2014/main" val="2655108132"/>
                  </a:ext>
                </a:extLst>
              </a:tr>
              <a:tr h="370840">
                <a:tc>
                  <a:txBody>
                    <a:bodyPr/>
                    <a:lstStyle/>
                    <a:p>
                      <a:r>
                        <a:rPr lang="en-IN" dirty="0"/>
                        <a:t>JavaScript logic</a:t>
                      </a:r>
                    </a:p>
                  </a:txBody>
                  <a:tcPr/>
                </a:tc>
                <a:tc>
                  <a:txBody>
                    <a:bodyPr/>
                    <a:lstStyle/>
                    <a:p>
                      <a:r>
                        <a:rPr lang="en-IN" dirty="0"/>
                        <a:t>99.8%</a:t>
                      </a:r>
                    </a:p>
                  </a:txBody>
                  <a:tcPr/>
                </a:tc>
                <a:extLst>
                  <a:ext uri="{0D108BD9-81ED-4DB2-BD59-A6C34878D82A}">
                    <a16:rowId xmlns:a16="http://schemas.microsoft.com/office/drawing/2014/main" val="1570391020"/>
                  </a:ext>
                </a:extLst>
              </a:tr>
            </a:tbl>
          </a:graphicData>
        </a:graphic>
      </p:graphicFrame>
    </p:spTree>
    <p:extLst>
      <p:ext uri="{BB962C8B-B14F-4D97-AF65-F5344CB8AC3E}">
        <p14:creationId xmlns:p14="http://schemas.microsoft.com/office/powerpoint/2010/main" val="505506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2F7D-42C6-C575-F348-3B4DE772A087}"/>
              </a:ext>
            </a:extLst>
          </p:cNvPr>
          <p:cNvSpPr>
            <a:spLocks noGrp="1"/>
          </p:cNvSpPr>
          <p:nvPr>
            <p:ph type="title"/>
          </p:nvPr>
        </p:nvSpPr>
        <p:spPr>
          <a:xfrm>
            <a:off x="353784" y="950685"/>
            <a:ext cx="11484432" cy="772206"/>
          </a:xfrm>
        </p:spPr>
        <p:txBody>
          <a:bodyPr>
            <a:normAutofit/>
          </a:bodyPr>
          <a:lstStyle/>
          <a:p>
            <a:r>
              <a:rPr lang="en-US" sz="2000" b="1" dirty="0">
                <a:latin typeface="Times New Roman" panose="02020603050405020304" pitchFamily="18" charset="0"/>
                <a:cs typeface="Times New Roman" panose="02020603050405020304" pitchFamily="18" charset="0"/>
              </a:rPr>
              <a:t>Kidney				           		     Alzheimer’s</a:t>
            </a:r>
            <a:endParaRPr lang="en-IN" sz="2000" b="1"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C5F4B4D4-B975-4552-7272-72750E79AB01}"/>
              </a:ext>
            </a:extLst>
          </p:cNvPr>
          <p:cNvGraphicFramePr>
            <a:graphicFrameLocks noGrp="1"/>
          </p:cNvGraphicFramePr>
          <p:nvPr>
            <p:ph sz="half" idx="1"/>
            <p:extLst>
              <p:ext uri="{D42A27DB-BD31-4B8C-83A1-F6EECF244321}">
                <p14:modId xmlns:p14="http://schemas.microsoft.com/office/powerpoint/2010/main" val="509986193"/>
              </p:ext>
            </p:extLst>
          </p:nvPr>
        </p:nvGraphicFramePr>
        <p:xfrm>
          <a:off x="373224" y="1722891"/>
          <a:ext cx="5646577" cy="4447499"/>
        </p:xfrm>
        <a:graphic>
          <a:graphicData uri="http://schemas.openxmlformats.org/drawingml/2006/table">
            <a:tbl>
              <a:tblPr firstRow="1" bandRow="1">
                <a:tableStyleId>{5C22544A-7EE6-4342-B048-85BDC9FD1C3A}</a:tableStyleId>
              </a:tblPr>
              <a:tblGrid>
                <a:gridCol w="1401537">
                  <a:extLst>
                    <a:ext uri="{9D8B030D-6E8A-4147-A177-3AD203B41FA5}">
                      <a16:colId xmlns:a16="http://schemas.microsoft.com/office/drawing/2014/main" val="3657174346"/>
                    </a:ext>
                  </a:extLst>
                </a:gridCol>
                <a:gridCol w="2503326">
                  <a:extLst>
                    <a:ext uri="{9D8B030D-6E8A-4147-A177-3AD203B41FA5}">
                      <a16:colId xmlns:a16="http://schemas.microsoft.com/office/drawing/2014/main" val="1299848919"/>
                    </a:ext>
                  </a:extLst>
                </a:gridCol>
                <a:gridCol w="1741714">
                  <a:extLst>
                    <a:ext uri="{9D8B030D-6E8A-4147-A177-3AD203B41FA5}">
                      <a16:colId xmlns:a16="http://schemas.microsoft.com/office/drawing/2014/main" val="4002688878"/>
                    </a:ext>
                  </a:extLst>
                </a:gridCol>
              </a:tblGrid>
              <a:tr h="543917">
                <a:tc>
                  <a:txBody>
                    <a:bodyPr/>
                    <a:lstStyle/>
                    <a:p>
                      <a:r>
                        <a:rPr lang="en-US"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Model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4984383"/>
                  </a:ext>
                </a:extLst>
              </a:tr>
              <a:tr h="543917">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Random Forest Classifier</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0.991667</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7133658"/>
                  </a:ext>
                </a:extLst>
              </a:tr>
              <a:tr h="543917">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Gradient Boosting</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0.975000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3335733"/>
                  </a:ext>
                </a:extLst>
              </a:tr>
              <a:tr h="543917">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XGBoost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0.966667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1561572"/>
                  </a:ext>
                </a:extLst>
              </a:tr>
              <a:tr h="543917">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Decision Tree Classifier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0.941667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2434623"/>
                  </a:ext>
                </a:extLst>
              </a:tr>
              <a:tr h="543917">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0.908333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48225010"/>
                  </a:ext>
                </a:extLst>
              </a:tr>
              <a:tr h="543917">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KNN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0.700000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660917"/>
                  </a:ext>
                </a:extLst>
              </a:tr>
              <a:tr h="543917">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SVM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0.700000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57434441"/>
                  </a:ext>
                </a:extLst>
              </a:tr>
            </a:tbl>
          </a:graphicData>
        </a:graphic>
      </p:graphicFrame>
      <p:graphicFrame>
        <p:nvGraphicFramePr>
          <p:cNvPr id="6" name="Content Placeholder 5">
            <a:extLst>
              <a:ext uri="{FF2B5EF4-FFF2-40B4-BE49-F238E27FC236}">
                <a16:creationId xmlns:a16="http://schemas.microsoft.com/office/drawing/2014/main" id="{332A8A8D-1011-BAF2-6DA3-EF87364717A5}"/>
              </a:ext>
            </a:extLst>
          </p:cNvPr>
          <p:cNvGraphicFramePr>
            <a:graphicFrameLocks noGrp="1"/>
          </p:cNvGraphicFramePr>
          <p:nvPr>
            <p:ph sz="half" idx="2"/>
            <p:extLst>
              <p:ext uri="{D42A27DB-BD31-4B8C-83A1-F6EECF244321}">
                <p14:modId xmlns:p14="http://schemas.microsoft.com/office/powerpoint/2010/main" val="151421218"/>
              </p:ext>
            </p:extLst>
          </p:nvPr>
        </p:nvGraphicFramePr>
        <p:xfrm>
          <a:off x="6193972" y="1722891"/>
          <a:ext cx="5644244" cy="3396513"/>
        </p:xfrm>
        <a:graphic>
          <a:graphicData uri="http://schemas.openxmlformats.org/drawingml/2006/table">
            <a:tbl>
              <a:tblPr firstRow="1" bandRow="1">
                <a:tableStyleId>{5C22544A-7EE6-4342-B048-85BDC9FD1C3A}</a:tableStyleId>
              </a:tblPr>
              <a:tblGrid>
                <a:gridCol w="1411061">
                  <a:extLst>
                    <a:ext uri="{9D8B030D-6E8A-4147-A177-3AD203B41FA5}">
                      <a16:colId xmlns:a16="http://schemas.microsoft.com/office/drawing/2014/main" val="1885768531"/>
                    </a:ext>
                  </a:extLst>
                </a:gridCol>
                <a:gridCol w="1411061">
                  <a:extLst>
                    <a:ext uri="{9D8B030D-6E8A-4147-A177-3AD203B41FA5}">
                      <a16:colId xmlns:a16="http://schemas.microsoft.com/office/drawing/2014/main" val="1525073270"/>
                    </a:ext>
                  </a:extLst>
                </a:gridCol>
                <a:gridCol w="1411061">
                  <a:extLst>
                    <a:ext uri="{9D8B030D-6E8A-4147-A177-3AD203B41FA5}">
                      <a16:colId xmlns:a16="http://schemas.microsoft.com/office/drawing/2014/main" val="2881762525"/>
                    </a:ext>
                  </a:extLst>
                </a:gridCol>
                <a:gridCol w="1411061">
                  <a:extLst>
                    <a:ext uri="{9D8B030D-6E8A-4147-A177-3AD203B41FA5}">
                      <a16:colId xmlns:a16="http://schemas.microsoft.com/office/drawing/2014/main" val="1037833231"/>
                    </a:ext>
                  </a:extLst>
                </a:gridCol>
              </a:tblGrid>
              <a:tr h="827371">
                <a:tc>
                  <a:txBody>
                    <a:bodyPr/>
                    <a:lstStyle/>
                    <a:p>
                      <a:r>
                        <a:rPr lang="en-US" dirty="0">
                          <a:latin typeface="Times New Roman" panose="02020603050405020304" pitchFamily="18" charset="0"/>
                          <a:cs typeface="Times New Roman" panose="02020603050405020304" pitchFamily="18" charset="0"/>
                        </a:rPr>
                        <a:t>Method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Training Accuracy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Validation Accuracy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Test 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7627124"/>
                  </a:ext>
                </a:extLst>
              </a:tr>
              <a:tr h="827371">
                <a:tc>
                  <a:txBody>
                    <a:bodyPr/>
                    <a:lstStyle/>
                    <a:p>
                      <a:r>
                        <a:rPr lang="en-US" b="1" dirty="0">
                          <a:latin typeface="Times New Roman" panose="02020603050405020304" pitchFamily="18" charset="0"/>
                          <a:cs typeface="Times New Roman" panose="02020603050405020304" pitchFamily="18" charset="0"/>
                        </a:rPr>
                        <a:t>Baseline CNN</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39.58%</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98.63%</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98.41%</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93107058"/>
                  </a:ext>
                </a:extLst>
              </a:tr>
              <a:tr h="8273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Augmented CNN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49.88%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50.24%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50.04%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95135497"/>
                  </a:ext>
                </a:extLst>
              </a:tr>
              <a:tr h="827371">
                <a:tc>
                  <a:txBody>
                    <a:bodyPr/>
                    <a:lstStyle/>
                    <a:p>
                      <a:r>
                        <a:rPr lang="en-US" dirty="0">
                          <a:latin typeface="Times New Roman" panose="02020603050405020304" pitchFamily="18" charset="0"/>
                          <a:cs typeface="Times New Roman" panose="02020603050405020304" pitchFamily="18" charset="0"/>
                        </a:rPr>
                        <a:t>Transfer Learning (ResNet50)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49.95%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50.04%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2749286"/>
                  </a:ext>
                </a:extLst>
              </a:tr>
            </a:tbl>
          </a:graphicData>
        </a:graphic>
      </p:graphicFrame>
    </p:spTree>
    <p:extLst>
      <p:ext uri="{BB962C8B-B14F-4D97-AF65-F5344CB8AC3E}">
        <p14:creationId xmlns:p14="http://schemas.microsoft.com/office/powerpoint/2010/main" val="3358449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7B3A-EE78-6D7C-364B-5AAD73EE7C0D}"/>
              </a:ext>
            </a:extLst>
          </p:cNvPr>
          <p:cNvSpPr>
            <a:spLocks noGrp="1"/>
          </p:cNvSpPr>
          <p:nvPr>
            <p:ph type="title"/>
          </p:nvPr>
        </p:nvSpPr>
        <p:spPr>
          <a:xfrm>
            <a:off x="741680" y="1045029"/>
            <a:ext cx="10612120" cy="645659"/>
          </a:xfrm>
        </p:spPr>
        <p:txBody>
          <a:bodyPr>
            <a:normAutofit/>
          </a:bodyPr>
          <a:lstStyle/>
          <a:p>
            <a:r>
              <a:rPr lang="en-US" sz="2000" b="1" dirty="0">
                <a:latin typeface="Times New Roman" panose="02020603050405020304" pitchFamily="18" charset="0"/>
                <a:cs typeface="Times New Roman" panose="02020603050405020304" pitchFamily="18" charset="0"/>
              </a:rPr>
              <a:t>Breast Cancer </a:t>
            </a:r>
            <a:endParaRPr lang="en-IN" sz="2000"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4FCB697A-A4A8-E5BB-1003-F80C5C66E937}"/>
              </a:ext>
            </a:extLst>
          </p:cNvPr>
          <p:cNvGraphicFramePr>
            <a:graphicFrameLocks noGrp="1"/>
          </p:cNvGraphicFramePr>
          <p:nvPr>
            <p:ph idx="1"/>
            <p:extLst>
              <p:ext uri="{D42A27DB-BD31-4B8C-83A1-F6EECF244321}">
                <p14:modId xmlns:p14="http://schemas.microsoft.com/office/powerpoint/2010/main" val="1706413368"/>
              </p:ext>
            </p:extLst>
          </p:nvPr>
        </p:nvGraphicFramePr>
        <p:xfrm>
          <a:off x="838200" y="1825625"/>
          <a:ext cx="10515600" cy="356280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13440883"/>
                    </a:ext>
                  </a:extLst>
                </a:gridCol>
                <a:gridCol w="2628900">
                  <a:extLst>
                    <a:ext uri="{9D8B030D-6E8A-4147-A177-3AD203B41FA5}">
                      <a16:colId xmlns:a16="http://schemas.microsoft.com/office/drawing/2014/main" val="761914658"/>
                    </a:ext>
                  </a:extLst>
                </a:gridCol>
                <a:gridCol w="2628900">
                  <a:extLst>
                    <a:ext uri="{9D8B030D-6E8A-4147-A177-3AD203B41FA5}">
                      <a16:colId xmlns:a16="http://schemas.microsoft.com/office/drawing/2014/main" val="688519723"/>
                    </a:ext>
                  </a:extLst>
                </a:gridCol>
                <a:gridCol w="2628900">
                  <a:extLst>
                    <a:ext uri="{9D8B030D-6E8A-4147-A177-3AD203B41FA5}">
                      <a16:colId xmlns:a16="http://schemas.microsoft.com/office/drawing/2014/main" val="551561020"/>
                    </a:ext>
                  </a:extLst>
                </a:gridCol>
              </a:tblGrid>
              <a:tr h="890701">
                <a:tc>
                  <a:txBody>
                    <a:bodyPr/>
                    <a:lstStyle/>
                    <a:p>
                      <a:r>
                        <a:rPr lang="en-US" dirty="0">
                          <a:latin typeface="Times New Roman" panose="02020603050405020304" pitchFamily="18" charset="0"/>
                          <a:cs typeface="Times New Roman" panose="02020603050405020304" pitchFamily="18" charset="0"/>
                        </a:rPr>
                        <a:t>Method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Training Accuracy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Validation Accuracy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Test Accuracy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5515750"/>
                  </a:ext>
                </a:extLst>
              </a:tr>
              <a:tr h="890701">
                <a:tc>
                  <a:txBody>
                    <a:bodyPr/>
                    <a:lstStyle/>
                    <a:p>
                      <a:r>
                        <a:rPr lang="en-US" b="1" dirty="0">
                          <a:latin typeface="Times New Roman" panose="02020603050405020304" pitchFamily="18" charset="0"/>
                          <a:cs typeface="Times New Roman" panose="02020603050405020304" pitchFamily="18" charset="0"/>
                        </a:rPr>
                        <a:t>Baseline CNN</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93.47%</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98.63%</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99.1%</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0208816"/>
                  </a:ext>
                </a:extLst>
              </a:tr>
              <a:tr h="89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CNN with Data Augmentation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80.21%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92.56%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82.04%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8989543"/>
                  </a:ext>
                </a:extLst>
              </a:tr>
              <a:tr h="890701">
                <a:tc>
                  <a:txBody>
                    <a:bodyPr/>
                    <a:lstStyle/>
                    <a:p>
                      <a:r>
                        <a:rPr lang="en-US" dirty="0">
                          <a:latin typeface="Times New Roman" panose="02020603050405020304" pitchFamily="18" charset="0"/>
                          <a:cs typeface="Times New Roman" panose="02020603050405020304" pitchFamily="18" charset="0"/>
                        </a:rPr>
                        <a:t>Transfer Learning (ResNet50)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68.45%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70.04%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991720"/>
                  </a:ext>
                </a:extLst>
              </a:tr>
            </a:tbl>
          </a:graphicData>
        </a:graphic>
      </p:graphicFrame>
    </p:spTree>
    <p:extLst>
      <p:ext uri="{BB962C8B-B14F-4D97-AF65-F5344CB8AC3E}">
        <p14:creationId xmlns:p14="http://schemas.microsoft.com/office/powerpoint/2010/main" val="3551829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C0D8-5422-EC3F-4A72-533C35B655CC}"/>
              </a:ext>
            </a:extLst>
          </p:cNvPr>
          <p:cNvSpPr>
            <a:spLocks noGrp="1"/>
          </p:cNvSpPr>
          <p:nvPr>
            <p:ph type="title"/>
          </p:nvPr>
        </p:nvSpPr>
        <p:spPr>
          <a:xfrm>
            <a:off x="838200" y="85207"/>
            <a:ext cx="10515600" cy="1325563"/>
          </a:xfrm>
        </p:spPr>
        <p:txBody>
          <a:bodyPr>
            <a:normAutofit/>
          </a:bodyPr>
          <a:lstStyle/>
          <a:p>
            <a:pPr algn="ctr"/>
            <a:r>
              <a:rPr lang="en-IN" sz="3600" dirty="0">
                <a:latin typeface="Times New Roman" panose="02020603050405020304" pitchFamily="18" charset="0"/>
                <a:cs typeface="Times New Roman" panose="02020603050405020304" pitchFamily="18" charset="0"/>
              </a:rPr>
              <a:t>OVERALL ACCURACY TABLE</a:t>
            </a:r>
          </a:p>
        </p:txBody>
      </p:sp>
      <p:graphicFrame>
        <p:nvGraphicFramePr>
          <p:cNvPr id="4" name="Content Placeholder 3">
            <a:extLst>
              <a:ext uri="{FF2B5EF4-FFF2-40B4-BE49-F238E27FC236}">
                <a16:creationId xmlns:a16="http://schemas.microsoft.com/office/drawing/2014/main" id="{92BC309B-36CE-5C7A-44A7-58BBBC3AFB34}"/>
              </a:ext>
            </a:extLst>
          </p:cNvPr>
          <p:cNvGraphicFramePr>
            <a:graphicFrameLocks noGrp="1"/>
          </p:cNvGraphicFramePr>
          <p:nvPr>
            <p:ph idx="1"/>
            <p:extLst>
              <p:ext uri="{D42A27DB-BD31-4B8C-83A1-F6EECF244321}">
                <p14:modId xmlns:p14="http://schemas.microsoft.com/office/powerpoint/2010/main" val="2740950106"/>
              </p:ext>
            </p:extLst>
          </p:nvPr>
        </p:nvGraphicFramePr>
        <p:xfrm>
          <a:off x="553616" y="1702752"/>
          <a:ext cx="11084768" cy="4079240"/>
        </p:xfrm>
        <a:graphic>
          <a:graphicData uri="http://schemas.openxmlformats.org/drawingml/2006/table">
            <a:tbl>
              <a:tblPr firstRow="1" bandRow="1">
                <a:tableStyleId>{5C22544A-7EE6-4342-B048-85BDC9FD1C3A}</a:tableStyleId>
              </a:tblPr>
              <a:tblGrid>
                <a:gridCol w="3579845">
                  <a:extLst>
                    <a:ext uri="{9D8B030D-6E8A-4147-A177-3AD203B41FA5}">
                      <a16:colId xmlns:a16="http://schemas.microsoft.com/office/drawing/2014/main" val="1334494360"/>
                    </a:ext>
                  </a:extLst>
                </a:gridCol>
                <a:gridCol w="4929674">
                  <a:extLst>
                    <a:ext uri="{9D8B030D-6E8A-4147-A177-3AD203B41FA5}">
                      <a16:colId xmlns:a16="http://schemas.microsoft.com/office/drawing/2014/main" val="465844790"/>
                    </a:ext>
                  </a:extLst>
                </a:gridCol>
                <a:gridCol w="2575249">
                  <a:extLst>
                    <a:ext uri="{9D8B030D-6E8A-4147-A177-3AD203B41FA5}">
                      <a16:colId xmlns:a16="http://schemas.microsoft.com/office/drawing/2014/main" val="769494634"/>
                    </a:ext>
                  </a:extLst>
                </a:gridCol>
              </a:tblGrid>
              <a:tr h="370840">
                <a:tc>
                  <a:txBody>
                    <a:bodyPr/>
                    <a:lstStyle/>
                    <a:p>
                      <a:pPr marL="1368425" algn="l">
                        <a:lnSpc>
                          <a:spcPct val="150000"/>
                        </a:lnSpc>
                        <a:spcAft>
                          <a:spcPts val="800"/>
                        </a:spcAft>
                        <a:buNone/>
                      </a:pPr>
                      <a:r>
                        <a:rPr lang="en-IN" sz="1800" b="1"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Disease</a:t>
                      </a:r>
                      <a:endPar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368425" algn="l">
                        <a:lnSpc>
                          <a:spcPct val="150000"/>
                        </a:lnSpc>
                        <a:spcAft>
                          <a:spcPts val="800"/>
                        </a:spcAft>
                        <a:buNone/>
                      </a:pPr>
                      <a:r>
                        <a:rPr lang="en-IN" sz="1800" b="1"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Best Performing Model</a:t>
                      </a:r>
                      <a:endPar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368425" algn="l">
                        <a:lnSpc>
                          <a:spcPct val="150000"/>
                        </a:lnSpc>
                        <a:spcAft>
                          <a:spcPts val="800"/>
                        </a:spcAft>
                        <a:buNone/>
                      </a:pPr>
                      <a:r>
                        <a:rPr lang="en-IN" sz="1800" b="1"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1174950"/>
                  </a:ext>
                </a:extLst>
              </a:tr>
              <a:tr h="370840">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Diabetes</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92.54%</a:t>
                      </a:r>
                    </a:p>
                  </a:txBody>
                  <a:tcPr marL="68580" marR="68580" marT="0" marB="0"/>
                </a:tc>
                <a:extLst>
                  <a:ext uri="{0D108BD9-81ED-4DB2-BD59-A6C34878D82A}">
                    <a16:rowId xmlns:a16="http://schemas.microsoft.com/office/drawing/2014/main" val="577574191"/>
                  </a:ext>
                </a:extLst>
              </a:tr>
              <a:tr h="370840">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Heart Disease</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99.16% </a:t>
                      </a:r>
                    </a:p>
                  </a:txBody>
                  <a:tcPr marL="68580" marR="68580" marT="0" marB="0"/>
                </a:tc>
                <a:extLst>
                  <a:ext uri="{0D108BD9-81ED-4DB2-BD59-A6C34878D82A}">
                    <a16:rowId xmlns:a16="http://schemas.microsoft.com/office/drawing/2014/main" val="386642669"/>
                  </a:ext>
                </a:extLst>
              </a:tr>
              <a:tr h="370840">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Liver Disease</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Support Vector Machine (SVM)</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91.18%</a:t>
                      </a:r>
                    </a:p>
                  </a:txBody>
                  <a:tcPr marL="68580" marR="68580" marT="0" marB="0"/>
                </a:tc>
                <a:extLst>
                  <a:ext uri="{0D108BD9-81ED-4DB2-BD59-A6C34878D82A}">
                    <a16:rowId xmlns:a16="http://schemas.microsoft.com/office/drawing/2014/main" val="3133773502"/>
                  </a:ext>
                </a:extLst>
              </a:tr>
              <a:tr h="370840">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Kidney Disease</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99.16% </a:t>
                      </a:r>
                    </a:p>
                  </a:txBody>
                  <a:tcPr marL="68580" marR="68580" marT="0" marB="0"/>
                </a:tc>
                <a:extLst>
                  <a:ext uri="{0D108BD9-81ED-4DB2-BD59-A6C34878D82A}">
                    <a16:rowId xmlns:a16="http://schemas.microsoft.com/office/drawing/2014/main" val="1745507399"/>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Malaria</a:t>
                      </a:r>
                    </a:p>
                  </a:txBody>
                  <a:tcPr marL="68580" marR="68580" marT="0" marB="0"/>
                </a:tc>
                <a:tc>
                  <a:txBody>
                    <a:bodyPr/>
                    <a:lstStyle/>
                    <a:p>
                      <a:pPr marL="1368425" algn="l">
                        <a:lnSpc>
                          <a:spcPct val="150000"/>
                        </a:lnSpc>
                        <a:spcAft>
                          <a:spcPts val="800"/>
                        </a:spcAft>
                        <a:buNone/>
                      </a:pPr>
                      <a:r>
                        <a:rPr lang="en-US"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R</a:t>
                      </a: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esNet50 (Transfer Learning)</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96%</a:t>
                      </a:r>
                    </a:p>
                  </a:txBody>
                  <a:tcPr marL="68580" marR="68580" marT="0" marB="0"/>
                </a:tc>
                <a:extLst>
                  <a:ext uri="{0D108BD9-81ED-4DB2-BD59-A6C34878D82A}">
                    <a16:rowId xmlns:a16="http://schemas.microsoft.com/office/drawing/2014/main" val="2086875684"/>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Pneumonia</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Fine-tuned CNN</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91%</a:t>
                      </a:r>
                    </a:p>
                  </a:txBody>
                  <a:tcPr marL="68580" marR="68580" marT="0" marB="0"/>
                </a:tc>
                <a:extLst>
                  <a:ext uri="{0D108BD9-81ED-4DB2-BD59-A6C34878D82A}">
                    <a16:rowId xmlns:a16="http://schemas.microsoft.com/office/drawing/2014/main" val="1002330196"/>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Parkinson’s </a:t>
                      </a:r>
                    </a:p>
                  </a:txBody>
                  <a:tcPr marL="68580" marR="68580" marT="0" marB="0"/>
                </a:tc>
                <a:tc>
                  <a:txBody>
                    <a:bodyPr/>
                    <a:lstStyle/>
                    <a:p>
                      <a:pPr marL="1368425" algn="l">
                        <a:lnSpc>
                          <a:spcPct val="150000"/>
                        </a:lnSpc>
                        <a:spcAft>
                          <a:spcPts val="800"/>
                        </a:spcAft>
                        <a:buNone/>
                      </a:pPr>
                      <a:r>
                        <a:rPr lang="en-IN" sz="1800" kern="100" dirty="0" err="1">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 Classifier</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98.31</a:t>
                      </a:r>
                    </a:p>
                  </a:txBody>
                  <a:tcPr marL="68580" marR="68580" marT="0" marB="0"/>
                </a:tc>
                <a:extLst>
                  <a:ext uri="{0D108BD9-81ED-4DB2-BD59-A6C34878D82A}">
                    <a16:rowId xmlns:a16="http://schemas.microsoft.com/office/drawing/2014/main" val="3891643807"/>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Alzheimer’s </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Baseline CNN</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98.41%</a:t>
                      </a:r>
                    </a:p>
                  </a:txBody>
                  <a:tcPr marL="68580" marR="68580" marT="0" marB="0"/>
                </a:tc>
                <a:extLst>
                  <a:ext uri="{0D108BD9-81ED-4DB2-BD59-A6C34878D82A}">
                    <a16:rowId xmlns:a16="http://schemas.microsoft.com/office/drawing/2014/main" val="3939716594"/>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Breast Cancer</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p>
                  </a:txBody>
                  <a:tcPr marL="68580" marR="68580" marT="0" marB="0"/>
                </a:tc>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98%</a:t>
                      </a:r>
                    </a:p>
                  </a:txBody>
                  <a:tcPr marL="68580" marR="68580" marT="0" marB="0"/>
                </a:tc>
                <a:extLst>
                  <a:ext uri="{0D108BD9-81ED-4DB2-BD59-A6C34878D82A}">
                    <a16:rowId xmlns:a16="http://schemas.microsoft.com/office/drawing/2014/main" val="191088105"/>
                  </a:ext>
                </a:extLst>
              </a:tr>
              <a:tr h="370840">
                <a:tc>
                  <a:txBody>
                    <a:bodyPr/>
                    <a:lstStyle/>
                    <a:p>
                      <a:pPr marL="1368425" algn="l">
                        <a:lnSpc>
                          <a:spcPct val="150000"/>
                        </a:lnSpc>
                        <a:spcAft>
                          <a:spcPts val="800"/>
                        </a:spcAft>
                        <a:buNone/>
                      </a:pPr>
                      <a:r>
                        <a:rPr lang="en-IN" sz="1800" kern="10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Common Flu</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JavaScript Logic</a:t>
                      </a:r>
                    </a:p>
                  </a:txBody>
                  <a:tcPr marL="68580" marR="68580" marT="0" marB="0"/>
                </a:tc>
                <a:tc>
                  <a:txBody>
                    <a:bodyPr/>
                    <a:lstStyle/>
                    <a:p>
                      <a:pPr marL="1368425" algn="l">
                        <a:lnSpc>
                          <a:spcPct val="150000"/>
                        </a:lnSpc>
                        <a:spcAft>
                          <a:spcPts val="800"/>
                        </a:spcAft>
                        <a:buNone/>
                      </a:pPr>
                      <a:r>
                        <a:rPr lang="en-IN" sz="1800" kern="100" dirty="0">
                          <a:solidFill>
                            <a:srgbClr val="00263E"/>
                          </a:solidFill>
                          <a:effectLst/>
                          <a:latin typeface="Times New Roman" panose="02020603050405020304" pitchFamily="18" charset="0"/>
                          <a:ea typeface="Times New Roman" panose="02020603050405020304" pitchFamily="18" charset="0"/>
                          <a:cs typeface="Times New Roman" panose="02020603050405020304" pitchFamily="18" charset="0"/>
                        </a:rPr>
                        <a:t>99%</a:t>
                      </a:r>
                    </a:p>
                  </a:txBody>
                  <a:tcPr marL="68580" marR="68580" marT="0" marB="0"/>
                </a:tc>
                <a:extLst>
                  <a:ext uri="{0D108BD9-81ED-4DB2-BD59-A6C34878D82A}">
                    <a16:rowId xmlns:a16="http://schemas.microsoft.com/office/drawing/2014/main" val="4270436656"/>
                  </a:ext>
                </a:extLst>
              </a:tr>
            </a:tbl>
          </a:graphicData>
        </a:graphic>
      </p:graphicFrame>
    </p:spTree>
    <p:extLst>
      <p:ext uri="{BB962C8B-B14F-4D97-AF65-F5344CB8AC3E}">
        <p14:creationId xmlns:p14="http://schemas.microsoft.com/office/powerpoint/2010/main" val="345124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51ECB-58E6-8523-8EB4-560A08519C36}"/>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CONCLUSION</a:t>
            </a:r>
            <a:r>
              <a:rPr lang="en-US" sz="4000" dirty="0">
                <a:latin typeface="Book Antiqua" panose="02040602050305030304" pitchFamily="18" charset="0"/>
                <a:cs typeface="Arial" panose="020B0604020202020204" pitchFamily="34" charset="0"/>
              </a:rPr>
              <a:t> AND FUTURE SCOPE</a:t>
            </a:r>
            <a:endParaRPr lang="en-IN" sz="4000" dirty="0">
              <a:latin typeface="Book Antiqua" panose="02040602050305030304" pitchFamily="18" charset="0"/>
              <a:cs typeface="Arial" panose="020B0604020202020204" pitchFamily="34" charset="0"/>
            </a:endParaRPr>
          </a:p>
        </p:txBody>
      </p:sp>
      <p:sp>
        <p:nvSpPr>
          <p:cNvPr id="4" name="Rectangle 1">
            <a:extLst>
              <a:ext uri="{FF2B5EF4-FFF2-40B4-BE49-F238E27FC236}">
                <a16:creationId xmlns:a16="http://schemas.microsoft.com/office/drawing/2014/main" id="{EB519742-8EE2-CE94-D0BD-A647AB8610EE}"/>
              </a:ext>
            </a:extLst>
          </p:cNvPr>
          <p:cNvSpPr>
            <a:spLocks noGrp="1" noChangeArrowheads="1"/>
          </p:cNvSpPr>
          <p:nvPr>
            <p:ph idx="1"/>
          </p:nvPr>
        </p:nvSpPr>
        <p:spPr bwMode="auto">
          <a:xfrm>
            <a:off x="1088571" y="2110262"/>
            <a:ext cx="10014857"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AI-Based Multi-Disease Detection System utilizes CNNs to provide a comprehensive diagnostic solution for multiple diseases, enhancing accuracy, efficiency, and accessibility in healthcare. </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Unlike traditional single-disease detection methods, this system integrates diverse datasets and advanced deep learning techniques to ensure reliable results. </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Its user-friendly web interface enables accessibility for both medical professionals and general users, including those in remote areas with limited healthcare facilities.</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developments include a cross-platform mobile application for real-time diagnostics and offline capabilities, allowing users to receive health assessments without an internet connection, further expanding its reach to underdeveloped regions.</a:t>
            </a:r>
          </a:p>
        </p:txBody>
      </p:sp>
    </p:spTree>
    <p:extLst>
      <p:ext uri="{BB962C8B-B14F-4D97-AF65-F5344CB8AC3E}">
        <p14:creationId xmlns:p14="http://schemas.microsoft.com/office/powerpoint/2010/main" val="96934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88B7-45FA-D91C-9FF5-B1AF97DE72B4}"/>
              </a:ext>
            </a:extLst>
          </p:cNvPr>
          <p:cNvSpPr>
            <a:spLocks noGrp="1"/>
          </p:cNvSpPr>
          <p:nvPr>
            <p:ph type="title"/>
          </p:nvPr>
        </p:nvSpPr>
        <p:spPr>
          <a:xfrm>
            <a:off x="838200" y="365125"/>
            <a:ext cx="10515600" cy="561975"/>
          </a:xfrm>
        </p:spPr>
        <p:txBody>
          <a:bodyPr>
            <a:noAutofit/>
          </a:bodyPr>
          <a:lstStyle/>
          <a:p>
            <a:pPr algn="ctr"/>
            <a:r>
              <a:rPr lang="en-US" sz="4000" dirty="0">
                <a:latin typeface="Times New Roman" panose="02020603050405020304" pitchFamily="18" charset="0"/>
                <a:cs typeface="Times New Roman" panose="02020603050405020304" pitchFamily="18" charset="0"/>
              </a:rPr>
              <a:t>REFERENCES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DB371C-776C-E7A3-920D-7C0A429CA6BB}"/>
              </a:ext>
            </a:extLst>
          </p:cNvPr>
          <p:cNvSpPr>
            <a:spLocks noGrp="1"/>
          </p:cNvSpPr>
          <p:nvPr>
            <p:ph idx="1"/>
          </p:nvPr>
        </p:nvSpPr>
        <p:spPr>
          <a:xfrm>
            <a:off x="838200" y="1158875"/>
            <a:ext cx="10515600" cy="5359400"/>
          </a:xfrm>
        </p:spPr>
        <p:txBody>
          <a:bodyPr>
            <a:noAutofit/>
          </a:bodyPr>
          <a:lstStyle/>
          <a:p>
            <a:pPr marL="342900" lvl="0" indent="-342900">
              <a:lnSpc>
                <a:spcPct val="115000"/>
              </a:lnSpc>
              <a:spcAft>
                <a:spcPts val="800"/>
              </a:spcAft>
              <a:buFont typeface="+mj-lt"/>
              <a:buAutoNum type="arabicPeriod"/>
              <a:tabLst>
                <a:tab pos="457200" algn="l"/>
              </a:tabLst>
            </a:pPr>
            <a:r>
              <a:rPr lang="en-IN" sz="1900" b="1" kern="100" dirty="0" err="1">
                <a:effectLst/>
                <a:latin typeface="Times New Roman" panose="02020603050405020304" pitchFamily="18" charset="0"/>
                <a:ea typeface="Calibri" panose="020F0502020204030204" pitchFamily="34" charset="0"/>
                <a:cs typeface="Times New Roman" panose="02020603050405020304" pitchFamily="18" charset="0"/>
              </a:rPr>
              <a:t>Litjens</a:t>
            </a: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 G., Kooi, T., </a:t>
            </a:r>
            <a:r>
              <a:rPr lang="en-IN" sz="1900" b="1" kern="100" dirty="0" err="1">
                <a:effectLst/>
                <a:latin typeface="Times New Roman" panose="02020603050405020304" pitchFamily="18" charset="0"/>
                <a:ea typeface="Calibri" panose="020F0502020204030204" pitchFamily="34" charset="0"/>
                <a:cs typeface="Times New Roman" panose="02020603050405020304" pitchFamily="18" charset="0"/>
              </a:rPr>
              <a:t>Bejnordi</a:t>
            </a: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 B. E., Setio, A. A. A., </a:t>
            </a:r>
            <a:r>
              <a:rPr lang="en-IN" sz="1900" b="1" kern="100" dirty="0" err="1">
                <a:effectLst/>
                <a:latin typeface="Times New Roman" panose="02020603050405020304" pitchFamily="18" charset="0"/>
                <a:ea typeface="Calibri" panose="020F0502020204030204" pitchFamily="34" charset="0"/>
                <a:cs typeface="Times New Roman" panose="02020603050405020304" pitchFamily="18" charset="0"/>
              </a:rPr>
              <a:t>Ciompi</a:t>
            </a: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 F., </a:t>
            </a:r>
            <a:r>
              <a:rPr lang="en-IN" sz="1900" b="1" kern="100" dirty="0" err="1">
                <a:effectLst/>
                <a:latin typeface="Times New Roman" panose="02020603050405020304" pitchFamily="18" charset="0"/>
                <a:ea typeface="Calibri" panose="020F0502020204030204" pitchFamily="34" charset="0"/>
                <a:cs typeface="Times New Roman" panose="02020603050405020304" pitchFamily="18" charset="0"/>
              </a:rPr>
              <a:t>Ghafoorian</a:t>
            </a: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 M., van Ginneken, B., &amp; van der Laak, J. A. W. M.</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(2017). Deep learning for medical image analysis. </a:t>
            </a:r>
            <a:r>
              <a:rPr lang="en-IN" sz="1900" i="1" kern="100" dirty="0">
                <a:effectLst/>
                <a:latin typeface="Times New Roman" panose="02020603050405020304" pitchFamily="18" charset="0"/>
                <a:ea typeface="Calibri" panose="020F0502020204030204" pitchFamily="34" charset="0"/>
                <a:cs typeface="Times New Roman" panose="02020603050405020304" pitchFamily="18" charset="0"/>
              </a:rPr>
              <a:t>Medical Image Analysis, 42</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60–88.</a:t>
            </a:r>
          </a:p>
          <a:p>
            <a:pPr marL="342900" lvl="0" indent="-342900">
              <a:lnSpc>
                <a:spcPct val="115000"/>
              </a:lnSpc>
              <a:spcAft>
                <a:spcPts val="800"/>
              </a:spcAft>
              <a:buFont typeface="+mj-lt"/>
              <a:buAutoNum type="arabicPeriod"/>
              <a:tabLst>
                <a:tab pos="457200" algn="l"/>
              </a:tabLst>
            </a:pP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Shen, D., Wu, G., &amp; Suk, H.-I.</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(2017). A survey on deep learning in medical image analysis. </a:t>
            </a:r>
            <a:r>
              <a:rPr lang="en-IN" sz="1900" i="1" kern="100" dirty="0">
                <a:effectLst/>
                <a:latin typeface="Times New Roman" panose="02020603050405020304" pitchFamily="18" charset="0"/>
                <a:ea typeface="Calibri" panose="020F0502020204030204" pitchFamily="34" charset="0"/>
                <a:cs typeface="Times New Roman" panose="02020603050405020304" pitchFamily="18" charset="0"/>
              </a:rPr>
              <a:t>IEEE Transactions on Medical Imaging, 36</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(11), 2037–2052. </a:t>
            </a:r>
          </a:p>
          <a:p>
            <a:pPr marL="342900" lvl="0" indent="-342900">
              <a:lnSpc>
                <a:spcPct val="115000"/>
              </a:lnSpc>
              <a:spcAft>
                <a:spcPts val="800"/>
              </a:spcAft>
              <a:buFont typeface="+mj-lt"/>
              <a:buAutoNum type="arabicPeriod"/>
              <a:tabLst>
                <a:tab pos="457200" algn="l"/>
              </a:tabLst>
            </a:pPr>
            <a:r>
              <a:rPr lang="en-IN" sz="1900" b="1" kern="100" dirty="0">
                <a:effectLst/>
                <a:latin typeface="Times New Roman" panose="02020603050405020304" pitchFamily="18" charset="0"/>
                <a:ea typeface="Calibri" panose="020F0502020204030204" pitchFamily="34" charset="0"/>
                <a:cs typeface="Times New Roman" panose="02020603050405020304" pitchFamily="18" charset="0"/>
              </a:rPr>
              <a:t>Nie, D., Trullo, R., Petitjean, C., Ruan, S., &amp; Shen, D.</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(2017). Medical image synthesis with deep convolutional adversarial networks. </a:t>
            </a:r>
            <a:r>
              <a:rPr lang="en-IN" sz="1900" i="1" kern="100" dirty="0">
                <a:effectLst/>
                <a:latin typeface="Times New Roman" panose="02020603050405020304" pitchFamily="18" charset="0"/>
                <a:ea typeface="Calibri" panose="020F0502020204030204" pitchFamily="34" charset="0"/>
                <a:cs typeface="Times New Roman" panose="02020603050405020304" pitchFamily="18" charset="0"/>
              </a:rPr>
              <a:t>IEEE Transactions on Medical Imaging, 36</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(12), 2533–2543.</a:t>
            </a:r>
          </a:p>
          <a:p>
            <a:pPr marL="342900" indent="-342900">
              <a:lnSpc>
                <a:spcPct val="115000"/>
              </a:lnSpc>
              <a:spcAft>
                <a:spcPts val="800"/>
              </a:spcAft>
              <a:buFont typeface="+mj-lt"/>
              <a:buAutoNum type="arabicPeriod"/>
              <a:tabLst>
                <a:tab pos="457200" algn="l"/>
              </a:tabLst>
            </a:pPr>
            <a:r>
              <a:rPr lang="en-IN" sz="1900" b="1" dirty="0">
                <a:latin typeface="Times New Roman" panose="02020603050405020304" pitchFamily="18" charset="0"/>
                <a:cs typeface="Times New Roman" panose="02020603050405020304" pitchFamily="18" charset="0"/>
              </a:rPr>
              <a:t>Swaroop Sana.</a:t>
            </a:r>
            <a:r>
              <a:rPr lang="en-IN" sz="1900" dirty="0">
                <a:latin typeface="Times New Roman" panose="02020603050405020304" pitchFamily="18" charset="0"/>
                <a:cs typeface="Times New Roman" panose="02020603050405020304" pitchFamily="18" charset="0"/>
              </a:rPr>
              <a:t> (2024). Multi Disease Prediction System Using Machine Learning, </a:t>
            </a:r>
            <a:r>
              <a:rPr lang="en-IN" sz="1900" i="1" dirty="0">
                <a:latin typeface="Times New Roman" panose="02020603050405020304" pitchFamily="18" charset="0"/>
                <a:cs typeface="Times New Roman" panose="02020603050405020304" pitchFamily="18" charset="0"/>
              </a:rPr>
              <a:t>DOI: 10.56726/IRJMETS49550.</a:t>
            </a:r>
          </a:p>
          <a:p>
            <a:pPr marL="342900" indent="-342900">
              <a:lnSpc>
                <a:spcPct val="115000"/>
              </a:lnSpc>
              <a:spcAft>
                <a:spcPts val="800"/>
              </a:spcAft>
              <a:buFont typeface="+mj-lt"/>
              <a:buAutoNum type="arabicPeriod"/>
              <a:tabLst>
                <a:tab pos="457200" algn="l"/>
              </a:tabLst>
            </a:pPr>
            <a:r>
              <a:rPr lang="en-US" sz="2000" b="1" dirty="0">
                <a:latin typeface="Times New Roman" panose="02020603050405020304" pitchFamily="18" charset="0"/>
                <a:cs typeface="Times New Roman" panose="02020603050405020304" pitchFamily="18" charset="0"/>
              </a:rPr>
              <a:t>Alotaibi, A. </a:t>
            </a:r>
            <a:r>
              <a:rPr lang="en-US" sz="2000" dirty="0">
                <a:latin typeface="Times New Roman" panose="02020603050405020304" pitchFamily="18" charset="0"/>
                <a:cs typeface="Times New Roman" panose="02020603050405020304" pitchFamily="18" charset="0"/>
              </a:rPr>
              <a:t>(2025). Ensemble deep learning approaches in health care: A review. </a:t>
            </a:r>
            <a:r>
              <a:rPr lang="en-US" sz="2000" i="1" dirty="0">
                <a:latin typeface="Times New Roman" panose="02020603050405020304" pitchFamily="18" charset="0"/>
                <a:cs typeface="Times New Roman" panose="02020603050405020304" pitchFamily="18" charset="0"/>
              </a:rPr>
              <a:t>Computers, Materials &amp; Continua.</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0" lvl="0" indent="0">
              <a:lnSpc>
                <a:spcPct val="115000"/>
              </a:lnSpc>
              <a:spcAft>
                <a:spcPts val="800"/>
              </a:spcAft>
              <a:buNone/>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endParaRPr lang="en-IN" sz="2000" b="1" kern="100" dirty="0">
              <a:latin typeface="Book Antiqua" panose="02040602050305030304" pitchFamily="18" charset="0"/>
              <a:ea typeface="Calibri" panose="020F0502020204030204" pitchFamily="34" charset="0"/>
              <a:cs typeface="Times New Roman" panose="02020603050405020304" pitchFamily="18" charset="0"/>
            </a:endParaRPr>
          </a:p>
          <a:p>
            <a:pPr marL="0" lvl="0" indent="0">
              <a:lnSpc>
                <a:spcPct val="115000"/>
              </a:lnSpc>
              <a:spcAft>
                <a:spcPts val="800"/>
              </a:spcAft>
              <a:buNone/>
              <a:tabLst>
                <a:tab pos="457200" algn="l"/>
              </a:tabLst>
            </a:pPr>
            <a:endParaRPr lang="en-IN" sz="2000" b="1" kern="1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436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9A6B92-2D97-829F-EECB-CBFD4AF54A77}"/>
              </a:ext>
            </a:extLst>
          </p:cNvPr>
          <p:cNvSpPr txBox="1"/>
          <p:nvPr/>
        </p:nvSpPr>
        <p:spPr>
          <a:xfrm>
            <a:off x="68425" y="757654"/>
            <a:ext cx="6752253" cy="3602525"/>
          </a:xfrm>
          <a:prstGeom prst="rect">
            <a:avLst/>
          </a:prstGeom>
          <a:noFill/>
        </p:spPr>
        <p:txBody>
          <a:bodyPr wrap="square">
            <a:spAutoFit/>
          </a:bodyPr>
          <a:lstStyle/>
          <a:p>
            <a:pPr marL="539750">
              <a:lnSpc>
                <a:spcPct val="150000"/>
              </a:lnSpc>
              <a:spcAft>
                <a:spcPts val="800"/>
              </a:spcAft>
              <a:buNone/>
            </a:pPr>
            <a:r>
              <a:rPr lang="en-IN" sz="2000" b="1" kern="0" dirty="0">
                <a:solidFill>
                  <a:srgbClr val="00263E"/>
                </a:solidFill>
                <a:effectLst/>
                <a:latin typeface="Times New Roman" panose="02020603050405020304" pitchFamily="18" charset="0"/>
                <a:ea typeface="Times New Roman" panose="02020603050405020304" pitchFamily="18" charset="0"/>
              </a:rPr>
              <a:t>LIST OF PUBLICATIONS</a:t>
            </a:r>
          </a:p>
          <a:p>
            <a:pPr marL="539750">
              <a:lnSpc>
                <a:spcPct val="150000"/>
              </a:lnSpc>
              <a:spcAft>
                <a:spcPts val="800"/>
              </a:spcAft>
              <a:buNone/>
            </a:pPr>
            <a:endParaRPr lang="en-IN" sz="2000" b="1" kern="0" dirty="0">
              <a:solidFill>
                <a:srgbClr val="00263E"/>
              </a:solidFill>
              <a:effectLst/>
              <a:latin typeface="Times New Roman" panose="02020603050405020304" pitchFamily="18" charset="0"/>
              <a:ea typeface="Times New Roman" panose="02020603050405020304" pitchFamily="18" charset="0"/>
            </a:endParaRPr>
          </a:p>
          <a:p>
            <a:pPr marL="539750">
              <a:lnSpc>
                <a:spcPct val="150000"/>
              </a:lnSpc>
              <a:spcAft>
                <a:spcPts val="800"/>
              </a:spcAft>
              <a:buNone/>
            </a:pPr>
            <a:r>
              <a:rPr lang="en-IN" sz="2000" b="1" kern="0" dirty="0">
                <a:solidFill>
                  <a:srgbClr val="00263E"/>
                </a:solidFill>
                <a:latin typeface="Times New Roman" panose="02020603050405020304" pitchFamily="18" charset="0"/>
                <a:ea typeface="Times New Roman" panose="02020603050405020304" pitchFamily="18" charset="0"/>
              </a:rPr>
              <a:t>JOURNAL NAME: </a:t>
            </a:r>
            <a:r>
              <a:rPr lang="en-IN" sz="1800" kern="0" dirty="0">
                <a:solidFill>
                  <a:srgbClr val="00263E"/>
                </a:solidFill>
                <a:effectLst/>
                <a:latin typeface="Times New Roman" panose="02020603050405020304" pitchFamily="18" charset="0"/>
                <a:ea typeface="Times New Roman" panose="02020603050405020304" pitchFamily="18" charset="0"/>
              </a:rPr>
              <a:t>International Research Journal of Engineering and Technology</a:t>
            </a:r>
            <a:endParaRPr lang="en-IN" sz="2000" b="1" kern="0" dirty="0">
              <a:solidFill>
                <a:srgbClr val="00263E"/>
              </a:solidFill>
              <a:effectLst/>
              <a:latin typeface="Times New Roman" panose="02020603050405020304" pitchFamily="18" charset="0"/>
              <a:ea typeface="Times New Roman" panose="02020603050405020304" pitchFamily="18" charset="0"/>
            </a:endParaRPr>
          </a:p>
          <a:p>
            <a:pPr marL="539750" algn="just">
              <a:lnSpc>
                <a:spcPct val="150000"/>
              </a:lnSpc>
              <a:spcAft>
                <a:spcPts val="800"/>
              </a:spcAft>
            </a:pPr>
            <a:r>
              <a:rPr lang="en-IN" b="1" dirty="0">
                <a:solidFill>
                  <a:srgbClr val="00263E"/>
                </a:solidFill>
                <a:latin typeface="Times New Roman" panose="02020603050405020304" pitchFamily="18" charset="0"/>
                <a:ea typeface="Times New Roman" panose="02020603050405020304" pitchFamily="18" charset="0"/>
              </a:rPr>
              <a:t>LINK:</a:t>
            </a:r>
            <a:endParaRPr lang="en-IN" sz="1800" dirty="0">
              <a:solidFill>
                <a:srgbClr val="00263E"/>
              </a:solidFill>
              <a:effectLst/>
              <a:latin typeface="Times New Roman" panose="02020603050405020304" pitchFamily="18" charset="0"/>
              <a:ea typeface="Times New Roman" panose="02020603050405020304" pitchFamily="18" charset="0"/>
              <a:hlinkClick r:id="rId2"/>
            </a:endParaRPr>
          </a:p>
          <a:p>
            <a:pPr marL="539750" algn="just">
              <a:lnSpc>
                <a:spcPct val="150000"/>
              </a:lnSpc>
              <a:spcAft>
                <a:spcPts val="800"/>
              </a:spcAft>
            </a:pPr>
            <a:r>
              <a:rPr lang="en-IN" sz="1800" u="sng" dirty="0">
                <a:solidFill>
                  <a:srgbClr val="00263E"/>
                </a:solidFill>
                <a:effectLst/>
                <a:latin typeface="Times New Roman" panose="02020603050405020304" pitchFamily="18" charset="0"/>
                <a:ea typeface="Times New Roman" panose="02020603050405020304" pitchFamily="18" charset="0"/>
                <a:hlinkClick r:id="rId2"/>
              </a:rPr>
              <a:t>https://www.irjet.net/archives/V12/i3/IRJET-V12I3121.pdf</a:t>
            </a:r>
            <a:endParaRPr lang="en-IN" sz="1800" u="sng" dirty="0">
              <a:solidFill>
                <a:srgbClr val="00263E"/>
              </a:solidFill>
              <a:effectLst/>
              <a:latin typeface="Times New Roman" panose="02020603050405020304" pitchFamily="18" charset="0"/>
              <a:ea typeface="Times New Roman" panose="02020603050405020304" pitchFamily="18" charset="0"/>
            </a:endParaRPr>
          </a:p>
          <a:p>
            <a:pPr marL="539750" algn="just">
              <a:lnSpc>
                <a:spcPct val="150000"/>
              </a:lnSpc>
              <a:spcAft>
                <a:spcPts val="800"/>
              </a:spcAft>
            </a:pPr>
            <a:endParaRPr lang="en-IN" sz="1800" dirty="0">
              <a:solidFill>
                <a:srgbClr val="00263E"/>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D6F6911-BB36-DAEA-BD0E-7A23B7B5E57C}"/>
              </a:ext>
            </a:extLst>
          </p:cNvPr>
          <p:cNvPicPr>
            <a:picLocks noChangeAspect="1"/>
          </p:cNvPicPr>
          <p:nvPr/>
        </p:nvPicPr>
        <p:blipFill>
          <a:blip r:embed="rId3">
            <a:extLst>
              <a:ext uri="{28A0092B-C50C-407E-A947-70E740481C1C}">
                <a14:useLocalDpi xmlns:a14="http://schemas.microsoft.com/office/drawing/2010/main" val="0"/>
              </a:ext>
            </a:extLst>
          </a:blip>
          <a:srcRect l="4460" t="5666" r="4767" b="2950"/>
          <a:stretch/>
        </p:blipFill>
        <p:spPr>
          <a:xfrm>
            <a:off x="7025951" y="81161"/>
            <a:ext cx="5010540" cy="6590227"/>
          </a:xfrm>
          <a:prstGeom prst="rect">
            <a:avLst/>
          </a:prstGeom>
        </p:spPr>
      </p:pic>
    </p:spTree>
    <p:extLst>
      <p:ext uri="{BB962C8B-B14F-4D97-AF65-F5344CB8AC3E}">
        <p14:creationId xmlns:p14="http://schemas.microsoft.com/office/powerpoint/2010/main" val="1418657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CAB849-C2A1-EED7-8A81-2AD165C96762}"/>
              </a:ext>
            </a:extLst>
          </p:cNvPr>
          <p:cNvSpPr txBox="1"/>
          <p:nvPr/>
        </p:nvSpPr>
        <p:spPr>
          <a:xfrm>
            <a:off x="1440413" y="377145"/>
            <a:ext cx="9311173" cy="6623865"/>
          </a:xfrm>
          <a:prstGeom prst="rect">
            <a:avLst/>
          </a:prstGeom>
          <a:noFill/>
        </p:spPr>
        <p:txBody>
          <a:bodyPr wrap="square">
            <a:spAutoFit/>
          </a:bodyPr>
          <a:lstStyle/>
          <a:p>
            <a:pPr marL="539750" algn="ctr">
              <a:lnSpc>
                <a:spcPct val="150000"/>
              </a:lnSpc>
              <a:spcAft>
                <a:spcPts val="800"/>
              </a:spcAft>
              <a:buNone/>
            </a:pPr>
            <a:r>
              <a:rPr lang="en-IN" sz="2000" b="1" kern="0" dirty="0">
                <a:solidFill>
                  <a:srgbClr val="00263E"/>
                </a:solidFill>
                <a:effectLst/>
                <a:latin typeface="Times New Roman" panose="02020603050405020304" pitchFamily="18" charset="0"/>
                <a:ea typeface="Times New Roman" panose="02020603050405020304" pitchFamily="18" charset="0"/>
              </a:rPr>
              <a:t>BIBLIOGRAPHY</a:t>
            </a:r>
          </a:p>
          <a:p>
            <a:pPr marL="342900" lvl="0" indent="-342900" algn="just">
              <a:lnSpc>
                <a:spcPct val="150000"/>
              </a:lnSpc>
              <a:spcAft>
                <a:spcPts val="800"/>
              </a:spcAft>
              <a:buFont typeface="+mj-lt"/>
              <a:buAutoNum type="arabicPeriod"/>
              <a:tabLst>
                <a:tab pos="457200" algn="l"/>
                <a:tab pos="768350" algn="l"/>
              </a:tabLst>
            </a:pPr>
            <a:r>
              <a:rPr lang="en-IN" sz="1800" dirty="0">
                <a:solidFill>
                  <a:srgbClr val="00263E"/>
                </a:solidFill>
                <a:effectLst/>
                <a:latin typeface="Times New Roman" panose="02020603050405020304" pitchFamily="18" charset="0"/>
                <a:ea typeface="Times New Roman" panose="02020603050405020304" pitchFamily="18" charset="0"/>
              </a:rPr>
              <a:t>Timothy C. Lethbridge &amp; Robert </a:t>
            </a:r>
            <a:r>
              <a:rPr lang="en-IN" sz="1800" dirty="0" err="1">
                <a:solidFill>
                  <a:srgbClr val="00263E"/>
                </a:solidFill>
                <a:effectLst/>
                <a:latin typeface="Times New Roman" panose="02020603050405020304" pitchFamily="18" charset="0"/>
                <a:ea typeface="Times New Roman" panose="02020603050405020304" pitchFamily="18" charset="0"/>
              </a:rPr>
              <a:t>Laganière</a:t>
            </a:r>
            <a:r>
              <a:rPr lang="en-IN" sz="1800" dirty="0">
                <a:solidFill>
                  <a:srgbClr val="00263E"/>
                </a:solidFill>
                <a:effectLst/>
                <a:latin typeface="Times New Roman" panose="02020603050405020304" pitchFamily="18" charset="0"/>
                <a:ea typeface="Times New Roman" panose="02020603050405020304" pitchFamily="18" charset="0"/>
              </a:rPr>
              <a:t>, </a:t>
            </a:r>
            <a:r>
              <a:rPr lang="en-IN" sz="1800" i="1" dirty="0">
                <a:solidFill>
                  <a:srgbClr val="00263E"/>
                </a:solidFill>
                <a:effectLst/>
                <a:latin typeface="Times New Roman" panose="02020603050405020304" pitchFamily="18" charset="0"/>
                <a:ea typeface="Times New Roman" panose="02020603050405020304" pitchFamily="18" charset="0"/>
              </a:rPr>
              <a:t>Object-Oriented Software Engineering: Practical Software Development using UML and Java</a:t>
            </a:r>
            <a:r>
              <a:rPr lang="en-IN" sz="1800" dirty="0">
                <a:solidFill>
                  <a:srgbClr val="00263E"/>
                </a:solidFill>
                <a:effectLst/>
                <a:latin typeface="Times New Roman" panose="02020603050405020304" pitchFamily="18" charset="0"/>
                <a:ea typeface="Times New Roman" panose="02020603050405020304" pitchFamily="18" charset="0"/>
              </a:rPr>
              <a:t>, McGraw-Hill Education, 2004, ISBN: 9780077109113.</a:t>
            </a:r>
          </a:p>
          <a:p>
            <a:pPr marL="342900" indent="-342900" algn="just">
              <a:lnSpc>
                <a:spcPct val="150000"/>
              </a:lnSpc>
              <a:spcAft>
                <a:spcPts val="800"/>
              </a:spcAft>
              <a:buFont typeface="+mj-lt"/>
              <a:buAutoNum type="arabicPeriod"/>
              <a:tabLst>
                <a:tab pos="457200" algn="l"/>
                <a:tab pos="768350" algn="l"/>
              </a:tabLst>
            </a:pPr>
            <a:r>
              <a:rPr lang="en-IN" sz="1800" dirty="0">
                <a:solidFill>
                  <a:srgbClr val="00263E"/>
                </a:solidFill>
                <a:effectLst/>
                <a:latin typeface="Times New Roman" panose="02020603050405020304" pitchFamily="18" charset="0"/>
                <a:ea typeface="Times New Roman" panose="02020603050405020304" pitchFamily="18" charset="0"/>
              </a:rPr>
              <a:t>Ian Goodfellow, Yoshua Bengio, and Aaron Courville, </a:t>
            </a:r>
            <a:r>
              <a:rPr lang="en-IN" sz="1800" i="1" dirty="0">
                <a:solidFill>
                  <a:srgbClr val="00263E"/>
                </a:solidFill>
                <a:effectLst/>
                <a:latin typeface="Times New Roman" panose="02020603050405020304" pitchFamily="18" charset="0"/>
                <a:ea typeface="Times New Roman" panose="02020603050405020304" pitchFamily="18" charset="0"/>
              </a:rPr>
              <a:t>Deep Learning</a:t>
            </a:r>
            <a:r>
              <a:rPr lang="en-IN" sz="1800" dirty="0">
                <a:solidFill>
                  <a:srgbClr val="00263E"/>
                </a:solidFill>
                <a:effectLst/>
                <a:latin typeface="Times New Roman" panose="02020603050405020304" pitchFamily="18" charset="0"/>
                <a:ea typeface="Times New Roman" panose="02020603050405020304" pitchFamily="18" charset="0"/>
              </a:rPr>
              <a:t>, MIT Press, 2017, ISBN: 9780262035613.</a:t>
            </a:r>
          </a:p>
          <a:p>
            <a:pPr marL="342900" indent="-342900" algn="just">
              <a:lnSpc>
                <a:spcPct val="150000"/>
              </a:lnSpc>
              <a:spcAft>
                <a:spcPts val="800"/>
              </a:spcAft>
              <a:buFont typeface="+mj-lt"/>
              <a:buAutoNum type="arabicPeriod"/>
              <a:tabLst>
                <a:tab pos="457200" algn="l"/>
                <a:tab pos="768350" algn="l"/>
              </a:tabLst>
            </a:pPr>
            <a:r>
              <a:rPr lang="en-IN" sz="1800" dirty="0">
                <a:solidFill>
                  <a:srgbClr val="00263E"/>
                </a:solidFill>
                <a:effectLst/>
                <a:latin typeface="Times New Roman" panose="02020603050405020304" pitchFamily="18" charset="0"/>
                <a:ea typeface="Times New Roman" panose="02020603050405020304" pitchFamily="18" charset="0"/>
              </a:rPr>
              <a:t>Chris Albon, </a:t>
            </a:r>
            <a:r>
              <a:rPr lang="en-IN" sz="1800" i="1" dirty="0">
                <a:solidFill>
                  <a:srgbClr val="00263E"/>
                </a:solidFill>
                <a:effectLst/>
                <a:latin typeface="Times New Roman" panose="02020603050405020304" pitchFamily="18" charset="0"/>
                <a:ea typeface="Times New Roman" panose="02020603050405020304" pitchFamily="18" charset="0"/>
              </a:rPr>
              <a:t>Machine Learning with Python Cookbook: Practical Solutions from Preprocessing to Deep Learning</a:t>
            </a:r>
            <a:r>
              <a:rPr lang="en-IN" sz="1800" dirty="0">
                <a:solidFill>
                  <a:srgbClr val="00263E"/>
                </a:solidFill>
                <a:effectLst/>
                <a:latin typeface="Times New Roman" panose="02020603050405020304" pitchFamily="18" charset="0"/>
                <a:ea typeface="Times New Roman" panose="02020603050405020304" pitchFamily="18" charset="0"/>
              </a:rPr>
              <a:t>, O’Reilly Media, 2018, ISBN: 9781491989388.</a:t>
            </a:r>
          </a:p>
          <a:p>
            <a:pPr marL="342900" indent="-342900" algn="just">
              <a:lnSpc>
                <a:spcPct val="150000"/>
              </a:lnSpc>
              <a:spcAft>
                <a:spcPts val="800"/>
              </a:spcAft>
              <a:buFont typeface="+mj-lt"/>
              <a:buAutoNum type="arabicPeriod"/>
              <a:tabLst>
                <a:tab pos="457200" algn="l"/>
                <a:tab pos="768350" algn="l"/>
              </a:tabLst>
            </a:pPr>
            <a:r>
              <a:rPr lang="en-IN" sz="1800" dirty="0">
                <a:solidFill>
                  <a:srgbClr val="00263E"/>
                </a:solidFill>
                <a:effectLst/>
                <a:latin typeface="Times New Roman" panose="02020603050405020304" pitchFamily="18" charset="0"/>
                <a:ea typeface="Times New Roman" panose="02020603050405020304" pitchFamily="18" charset="0"/>
              </a:rPr>
              <a:t>Elaine Rich &amp; Kevin Knight, </a:t>
            </a:r>
            <a:r>
              <a:rPr lang="en-IN" sz="1800" i="1" dirty="0">
                <a:solidFill>
                  <a:srgbClr val="00263E"/>
                </a:solidFill>
                <a:effectLst/>
                <a:latin typeface="Times New Roman" panose="02020603050405020304" pitchFamily="18" charset="0"/>
                <a:ea typeface="Times New Roman" panose="02020603050405020304" pitchFamily="18" charset="0"/>
              </a:rPr>
              <a:t>Artificial Intelligence</a:t>
            </a:r>
            <a:r>
              <a:rPr lang="en-IN" sz="1800" dirty="0">
                <a:solidFill>
                  <a:srgbClr val="00263E"/>
                </a:solidFill>
                <a:effectLst/>
                <a:latin typeface="Times New Roman" panose="02020603050405020304" pitchFamily="18" charset="0"/>
                <a:ea typeface="Times New Roman" panose="02020603050405020304" pitchFamily="18" charset="0"/>
              </a:rPr>
              <a:t>, Tata McGraw-Hill Publications, 3rd Edition, 2008, ISBN: 9780070087708.</a:t>
            </a:r>
          </a:p>
          <a:p>
            <a:pPr marL="342900" indent="-342900" algn="just">
              <a:lnSpc>
                <a:spcPct val="150000"/>
              </a:lnSpc>
              <a:spcAft>
                <a:spcPts val="800"/>
              </a:spcAft>
              <a:buFont typeface="+mj-lt"/>
              <a:buAutoNum type="arabicPeriod"/>
              <a:tabLst>
                <a:tab pos="457200" algn="l"/>
                <a:tab pos="768350" algn="l"/>
              </a:tabLst>
            </a:pPr>
            <a:r>
              <a:rPr lang="en-IN" sz="1800" dirty="0">
                <a:solidFill>
                  <a:srgbClr val="00263E"/>
                </a:solidFill>
                <a:effectLst/>
                <a:latin typeface="Times New Roman" panose="02020603050405020304" pitchFamily="18" charset="0"/>
                <a:ea typeface="Times New Roman" panose="02020603050405020304" pitchFamily="18" charset="0"/>
              </a:rPr>
              <a:t>Rafael C. Gonzalez &amp; Richard E. Woods, </a:t>
            </a:r>
            <a:r>
              <a:rPr lang="en-IN" sz="1800" i="1" dirty="0">
                <a:solidFill>
                  <a:srgbClr val="00263E"/>
                </a:solidFill>
                <a:effectLst/>
                <a:latin typeface="Times New Roman" panose="02020603050405020304" pitchFamily="18" charset="0"/>
                <a:ea typeface="Times New Roman" panose="02020603050405020304" pitchFamily="18" charset="0"/>
              </a:rPr>
              <a:t>Digital Image Processing</a:t>
            </a:r>
            <a:r>
              <a:rPr lang="en-IN" sz="1800" dirty="0">
                <a:solidFill>
                  <a:srgbClr val="00263E"/>
                </a:solidFill>
                <a:effectLst/>
                <a:latin typeface="Times New Roman" panose="02020603050405020304" pitchFamily="18" charset="0"/>
                <a:ea typeface="Times New Roman" panose="02020603050405020304" pitchFamily="18" charset="0"/>
              </a:rPr>
              <a:t>, 4th Edition, Pearson/Addison-Wesley, 2018, ISBN: 9780133356724.</a:t>
            </a:r>
          </a:p>
          <a:p>
            <a:pPr marL="342900" lvl="0" indent="-342900" algn="just">
              <a:lnSpc>
                <a:spcPct val="150000"/>
              </a:lnSpc>
              <a:spcAft>
                <a:spcPts val="800"/>
              </a:spcAft>
              <a:buFont typeface="+mj-lt"/>
              <a:buAutoNum type="arabicPeriod"/>
              <a:tabLst>
                <a:tab pos="457200" algn="l"/>
                <a:tab pos="768350" algn="l"/>
              </a:tabLst>
            </a:pPr>
            <a:endParaRPr lang="en-IN" sz="1800" dirty="0">
              <a:solidFill>
                <a:srgbClr val="00263E"/>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mj-lt"/>
              <a:buAutoNum type="arabicPeriod"/>
              <a:tabLst>
                <a:tab pos="457200" algn="l"/>
                <a:tab pos="768350" algn="l"/>
              </a:tabLst>
            </a:pPr>
            <a:endParaRPr lang="en-IN" sz="1800" dirty="0">
              <a:solidFill>
                <a:srgbClr val="00263E"/>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4903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A0676B-1529-E1AE-CC1E-B4EA5F2295D2}"/>
              </a:ext>
            </a:extLst>
          </p:cNvPr>
          <p:cNvSpPr txBox="1"/>
          <p:nvPr/>
        </p:nvSpPr>
        <p:spPr>
          <a:xfrm>
            <a:off x="2801620" y="2875002"/>
            <a:ext cx="6588760" cy="1107996"/>
          </a:xfrm>
          <a:prstGeom prst="rect">
            <a:avLst/>
          </a:prstGeom>
          <a:noFill/>
        </p:spPr>
        <p:txBody>
          <a:bodyPr wrap="square" rtlCol="0">
            <a:spAutoFit/>
          </a:bodyPr>
          <a:lstStyle/>
          <a:p>
            <a:pPr algn="ctr"/>
            <a:r>
              <a:rPr lang="en-US" sz="6600" b="1" dirty="0">
                <a:latin typeface="Times New Roman" panose="02020603050405020304" pitchFamily="18" charset="0"/>
                <a:cs typeface="Times New Roman" panose="02020603050405020304" pitchFamily="18" charset="0"/>
              </a:rPr>
              <a:t>THANK YOU</a:t>
            </a:r>
            <a:endParaRPr lang="en-IN" sz="6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156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DC707E-3C5A-63AB-62AA-9BADCE300889}"/>
              </a:ext>
            </a:extLst>
          </p:cNvPr>
          <p:cNvSpPr txBox="1"/>
          <p:nvPr/>
        </p:nvSpPr>
        <p:spPr>
          <a:xfrm>
            <a:off x="275303" y="1679982"/>
            <a:ext cx="2910348" cy="2523768"/>
          </a:xfrm>
          <a:prstGeom prst="rect">
            <a:avLst/>
          </a:prstGeom>
          <a:solidFill>
            <a:schemeClr val="accent2">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eaLnBrk="0" fontAlgn="base" hangingPunct="0">
              <a:spcBef>
                <a:spcPct val="0"/>
              </a:spcBef>
              <a:spcAft>
                <a:spcPct val="0"/>
              </a:spcAft>
            </a:pPr>
            <a:r>
              <a:rPr kumimoji="0" lang="en-US" altLang="en-US" sz="1800" b="1" i="0" u="none" strike="noStrike" cap="none" normalizeH="0" baseline="0" dirty="0">
                <a:ln>
                  <a:noFill/>
                </a:ln>
                <a:solidFill>
                  <a:schemeClr val="tx1"/>
                </a:solidFill>
                <a:effectLst/>
                <a:cs typeface="Times New Roman" panose="02020603050405020304" pitchFamily="18" charset="0"/>
              </a:rPr>
              <a:t>PROBLEM STATEMENT:</a:t>
            </a:r>
          </a:p>
          <a:p>
            <a:pPr eaLnBrk="0" fontAlgn="base" hangingPunct="0">
              <a:spcBef>
                <a:spcPct val="0"/>
              </a:spcBef>
              <a:spcAft>
                <a:spcPct val="0"/>
              </a:spcAft>
            </a:pPr>
            <a:endParaRPr kumimoji="0" lang="en-US" altLang="en-US" sz="1600" b="1" i="0" u="none" strike="noStrike" cap="none" normalizeH="0" baseline="0" dirty="0">
              <a:ln>
                <a:noFill/>
              </a:ln>
              <a:solidFill>
                <a:schemeClr val="tx1"/>
              </a:solidFill>
              <a:effectLst/>
              <a:cs typeface="Times New Roman" panose="02020603050405020304" pitchFamily="18" charset="0"/>
            </a:endParaRPr>
          </a:p>
          <a:p>
            <a:pPr algn="just" eaLnBrk="0" fontAlgn="base" hangingPunct="0">
              <a:spcBef>
                <a:spcPct val="0"/>
              </a:spcBef>
              <a:spcAft>
                <a:spcPct val="0"/>
              </a:spcAft>
            </a:pPr>
            <a:r>
              <a:rPr kumimoji="0" lang="en-US" altLang="en-US" sz="1800" b="0" i="0" u="none" strike="noStrike" cap="none" normalizeH="0" baseline="0" dirty="0">
                <a:ln>
                  <a:noFill/>
                </a:ln>
                <a:solidFill>
                  <a:schemeClr val="tx1"/>
                </a:solidFill>
                <a:effectLst/>
                <a:cs typeface="Times New Roman" panose="02020603050405020304" pitchFamily="18" charset="0"/>
              </a:rPr>
              <a:t>Patients often suffer due to late or inaccurate diagnosis. What if AI could help detect diseases early using just input parameters or medical scans?</a:t>
            </a:r>
          </a:p>
          <a:p>
            <a:pPr eaLnBrk="0" fontAlgn="base" hangingPunct="0">
              <a:spcBef>
                <a:spcPct val="0"/>
              </a:spcBef>
              <a:spcAft>
                <a:spcPct val="0"/>
              </a:spcAft>
            </a:pPr>
            <a:endParaRPr lang="en-US" altLang="en-US" sz="1600" dirty="0">
              <a:solidFill>
                <a:schemeClr val="tx1"/>
              </a:solidFill>
              <a:cs typeface="Times New Roman" panose="02020603050405020304" pitchFamily="18" charset="0"/>
            </a:endParaRPr>
          </a:p>
        </p:txBody>
      </p:sp>
      <p:sp>
        <p:nvSpPr>
          <p:cNvPr id="15" name="TextBox 14">
            <a:extLst>
              <a:ext uri="{FF2B5EF4-FFF2-40B4-BE49-F238E27FC236}">
                <a16:creationId xmlns:a16="http://schemas.microsoft.com/office/drawing/2014/main" id="{D47F453F-2F03-9476-34FF-0F7F58AD9E68}"/>
              </a:ext>
            </a:extLst>
          </p:cNvPr>
          <p:cNvSpPr txBox="1"/>
          <p:nvPr/>
        </p:nvSpPr>
        <p:spPr>
          <a:xfrm>
            <a:off x="1991923" y="38938"/>
            <a:ext cx="7859999" cy="369332"/>
          </a:xfrm>
          <a:prstGeom prst="rect">
            <a:avLst/>
          </a:prstGeom>
          <a:solidFill>
            <a:srgbClr val="F5D3FB"/>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sz="1800" b="1" u="sng" dirty="0">
                <a:solidFill>
                  <a:schemeClr val="tx1"/>
                </a:solidFill>
                <a:latin typeface="Bahnschrift" panose="020B0502040204020203" pitchFamily="34" charset="0"/>
              </a:rPr>
              <a:t>AI-BASED MULTIPLE-DISEASE DETECTION SYSTEM</a:t>
            </a:r>
            <a:r>
              <a:rPr lang="en-IN" sz="1800" b="1" dirty="0">
                <a:solidFill>
                  <a:schemeClr val="tx1"/>
                </a:solidFill>
                <a:latin typeface="Bahnschrift" panose="020B0502040204020203" pitchFamily="34" charset="0"/>
              </a:rPr>
              <a:t> – AN OVERVIEW</a:t>
            </a:r>
            <a:endParaRPr lang="en-IN" sz="1800" b="1" u="sng" dirty="0">
              <a:solidFill>
                <a:schemeClr val="tx1"/>
              </a:solidFill>
              <a:latin typeface="Bahnschrift" panose="020B0502040204020203" pitchFamily="34" charset="0"/>
            </a:endParaRPr>
          </a:p>
        </p:txBody>
      </p:sp>
      <p:pic>
        <p:nvPicPr>
          <p:cNvPr id="21" name="Content Placeholder 4">
            <a:extLst>
              <a:ext uri="{FF2B5EF4-FFF2-40B4-BE49-F238E27FC236}">
                <a16:creationId xmlns:a16="http://schemas.microsoft.com/office/drawing/2014/main" id="{6A02C77C-06CC-0BC4-1461-A33050D75415}"/>
              </a:ext>
            </a:extLst>
          </p:cNvPr>
          <p:cNvPicPr>
            <a:picLocks noChangeAspect="1"/>
          </p:cNvPicPr>
          <p:nvPr/>
        </p:nvPicPr>
        <p:blipFill>
          <a:blip r:embed="rId2"/>
          <a:srcRect l="4552" t="39017" r="51952" b="15311"/>
          <a:stretch/>
        </p:blipFill>
        <p:spPr>
          <a:xfrm>
            <a:off x="3632499" y="2941866"/>
            <a:ext cx="4769071" cy="3338298"/>
          </a:xfrm>
          <a:prstGeom prst="rect">
            <a:avLst/>
          </a:prstGeom>
        </p:spPr>
      </p:pic>
      <p:pic>
        <p:nvPicPr>
          <p:cNvPr id="22" name="Content Placeholder 4">
            <a:extLst>
              <a:ext uri="{FF2B5EF4-FFF2-40B4-BE49-F238E27FC236}">
                <a16:creationId xmlns:a16="http://schemas.microsoft.com/office/drawing/2014/main" id="{26EF7A85-AAEB-2B4D-3F03-357223258C51}"/>
              </a:ext>
            </a:extLst>
          </p:cNvPr>
          <p:cNvPicPr>
            <a:picLocks noChangeAspect="1"/>
          </p:cNvPicPr>
          <p:nvPr/>
        </p:nvPicPr>
        <p:blipFill>
          <a:blip r:embed="rId2"/>
          <a:srcRect l="3938" t="11795" r="56177" b="62949"/>
          <a:stretch/>
        </p:blipFill>
        <p:spPr>
          <a:xfrm>
            <a:off x="3579981" y="651229"/>
            <a:ext cx="4874108" cy="2057506"/>
          </a:xfrm>
          <a:prstGeom prst="rect">
            <a:avLst/>
          </a:prstGeom>
        </p:spPr>
      </p:pic>
      <p:sp>
        <p:nvSpPr>
          <p:cNvPr id="24" name="TextBox 23">
            <a:extLst>
              <a:ext uri="{FF2B5EF4-FFF2-40B4-BE49-F238E27FC236}">
                <a16:creationId xmlns:a16="http://schemas.microsoft.com/office/drawing/2014/main" id="{B8D46EFE-18E0-373B-2405-EF1D13D27099}"/>
              </a:ext>
            </a:extLst>
          </p:cNvPr>
          <p:cNvSpPr txBox="1"/>
          <p:nvPr/>
        </p:nvSpPr>
        <p:spPr>
          <a:xfrm>
            <a:off x="8774398" y="1679982"/>
            <a:ext cx="3142299" cy="2585323"/>
          </a:xfrm>
          <a:prstGeom prst="rect">
            <a:avLst/>
          </a:prstGeom>
          <a:solidFill>
            <a:schemeClr val="accent2">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b="1" dirty="0">
                <a:solidFill>
                  <a:schemeClr val="tx1"/>
                </a:solidFill>
                <a:cs typeface="Times New Roman" panose="02020603050405020304" pitchFamily="18" charset="0"/>
              </a:rPr>
              <a:t>Disease Detection models:</a:t>
            </a:r>
          </a:p>
          <a:p>
            <a:pPr algn="just"/>
            <a:endParaRPr lang="en-US" b="1" dirty="0">
              <a:solidFill>
                <a:schemeClr val="tx1"/>
              </a:solidFill>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cs typeface="Times New Roman" panose="02020603050405020304" pitchFamily="18" charset="0"/>
              </a:rPr>
              <a:t>D</a:t>
            </a:r>
            <a:r>
              <a:rPr kumimoji="0" lang="en-US" altLang="en-US" sz="1800" b="0" i="0" u="none" strike="noStrike" cap="none" normalizeH="0" baseline="0" dirty="0">
                <a:ln>
                  <a:noFill/>
                </a:ln>
                <a:solidFill>
                  <a:schemeClr val="tx1"/>
                </a:solidFill>
                <a:effectLst/>
                <a:cs typeface="Times New Roman" panose="02020603050405020304" pitchFamily="18" charset="0"/>
              </a:rPr>
              <a:t>isease detection models show consistent and accurate performance across multiple conditions. Overall, the models contribute to enhanced healthcare by supporting proactive diagnosis.</a:t>
            </a:r>
          </a:p>
        </p:txBody>
      </p:sp>
      <p:sp>
        <p:nvSpPr>
          <p:cNvPr id="2" name="TextBox 1">
            <a:extLst>
              <a:ext uri="{FF2B5EF4-FFF2-40B4-BE49-F238E27FC236}">
                <a16:creationId xmlns:a16="http://schemas.microsoft.com/office/drawing/2014/main" id="{9AC7849C-CE70-BAE7-B77E-4EFC69300173}"/>
              </a:ext>
            </a:extLst>
          </p:cNvPr>
          <p:cNvSpPr txBox="1"/>
          <p:nvPr/>
        </p:nvSpPr>
        <p:spPr>
          <a:xfrm>
            <a:off x="3472439" y="2902855"/>
            <a:ext cx="5015171" cy="3416320"/>
          </a:xfrm>
          <a:prstGeom prst="rect">
            <a:avLst/>
          </a:prstGeom>
          <a:solidFill>
            <a:schemeClr val="accent3">
              <a:lumMod val="20000"/>
              <a:lumOff val="80000"/>
            </a:schemeClr>
          </a:solidFill>
        </p:spPr>
        <p:txBody>
          <a:bodyPr wrap="square" rtlCol="0">
            <a:spAutoFit/>
          </a:bodyPr>
          <a:lstStyle/>
          <a:p>
            <a:pPr>
              <a:buNone/>
            </a:pPr>
            <a:r>
              <a:rPr lang="en-IN" b="1" dirty="0"/>
              <a:t>Model Architecture</a:t>
            </a:r>
            <a:endParaRPr lang="en-IN" dirty="0"/>
          </a:p>
          <a:p>
            <a:pPr>
              <a:buFont typeface="Arial" panose="020B0604020202020204" pitchFamily="34" charset="0"/>
              <a:buChar char="•"/>
            </a:pPr>
            <a:r>
              <a:rPr lang="en-IN" dirty="0"/>
              <a:t>CNNs for image-based diseases (Alzheimer’s, Malaria, Pneumonia, etc.)</a:t>
            </a:r>
          </a:p>
          <a:p>
            <a:pPr>
              <a:buFont typeface="Arial" panose="020B0604020202020204" pitchFamily="34" charset="0"/>
              <a:buChar char="•"/>
            </a:pPr>
            <a:r>
              <a:rPr lang="en-IN" dirty="0"/>
              <a:t>RNN &amp; LSTM for time series and symptom-based diseases</a:t>
            </a:r>
          </a:p>
          <a:p>
            <a:pPr>
              <a:buFont typeface="Arial" panose="020B0604020202020204" pitchFamily="34" charset="0"/>
              <a:buChar char="•"/>
            </a:pPr>
            <a:r>
              <a:rPr lang="en-IN" dirty="0"/>
              <a:t>Traditional ML Algorithms:</a:t>
            </a:r>
          </a:p>
          <a:p>
            <a:pPr marL="742950" lvl="1" indent="-285750">
              <a:buFont typeface="Arial" panose="020B0604020202020204" pitchFamily="34" charset="0"/>
              <a:buChar char="•"/>
            </a:pPr>
            <a:r>
              <a:rPr lang="en-IN" dirty="0"/>
              <a:t>Support Vector Machine</a:t>
            </a:r>
          </a:p>
          <a:p>
            <a:pPr marL="742950" lvl="1" indent="-285750">
              <a:buFont typeface="Arial" panose="020B0604020202020204" pitchFamily="34" charset="0"/>
              <a:buChar char="•"/>
            </a:pPr>
            <a:r>
              <a:rPr lang="en-IN" dirty="0"/>
              <a:t>Logistic Regression</a:t>
            </a:r>
          </a:p>
          <a:p>
            <a:pPr marL="742950" lvl="1" indent="-285750">
              <a:buFont typeface="Arial" panose="020B0604020202020204" pitchFamily="34" charset="0"/>
              <a:buChar char="•"/>
            </a:pPr>
            <a:r>
              <a:rPr lang="en-IN" dirty="0"/>
              <a:t>Random Forest</a:t>
            </a:r>
          </a:p>
          <a:p>
            <a:pPr marL="742950" lvl="1" indent="-285750">
              <a:buFont typeface="Arial" panose="020B0604020202020204" pitchFamily="34" charset="0"/>
              <a:buChar char="•"/>
            </a:pPr>
            <a:r>
              <a:rPr lang="en-IN" dirty="0"/>
              <a:t>K-Nearest </a:t>
            </a:r>
            <a:r>
              <a:rPr lang="en-IN" dirty="0" err="1"/>
              <a:t>Neighbors</a:t>
            </a:r>
            <a:endParaRPr lang="en-IN" dirty="0"/>
          </a:p>
          <a:p>
            <a:pPr marL="742950" lvl="1" indent="-285750">
              <a:buFont typeface="Arial" panose="020B0604020202020204" pitchFamily="34" charset="0"/>
              <a:buChar char="•"/>
            </a:pPr>
            <a:r>
              <a:rPr lang="en-IN" dirty="0" err="1"/>
              <a:t>XGBoost</a:t>
            </a:r>
            <a:endParaRPr lang="en-IN" dirty="0"/>
          </a:p>
          <a:p>
            <a:pPr marL="742950" lvl="1" indent="-285750">
              <a:buFont typeface="Arial" panose="020B0604020202020204" pitchFamily="34" charset="0"/>
              <a:buChar char="•"/>
            </a:pPr>
            <a:r>
              <a:rPr lang="en-IN" dirty="0"/>
              <a:t>Decision Tree</a:t>
            </a:r>
          </a:p>
        </p:txBody>
      </p:sp>
    </p:spTree>
    <p:extLst>
      <p:ext uri="{BB962C8B-B14F-4D97-AF65-F5344CB8AC3E}">
        <p14:creationId xmlns:p14="http://schemas.microsoft.com/office/powerpoint/2010/main" val="185609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0B9E-2ACC-1B1E-F262-6B617AA3076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PROBLEM STATEMENT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D6125E-AB76-FC93-B8B8-A92C3D25E1BF}"/>
              </a:ext>
            </a:extLst>
          </p:cNvPr>
          <p:cNvSpPr>
            <a:spLocks noGrp="1"/>
          </p:cNvSpPr>
          <p:nvPr>
            <p:ph idx="1"/>
          </p:nvPr>
        </p:nvSpPr>
        <p:spPr>
          <a:xfrm>
            <a:off x="838200" y="1912149"/>
            <a:ext cx="10515600" cy="4351338"/>
          </a:xfrm>
        </p:spPr>
        <p:txBody>
          <a:bodyPr>
            <a:normAutofit/>
          </a:bodyPr>
          <a:lstStyle/>
          <a:p>
            <a:pPr>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Despite the advancements in AI and machine learning for disease detection, most existing systems are limited to identifying a single disease and not be able to work with real time data. </a:t>
            </a:r>
          </a:p>
          <a:p>
            <a:pPr>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lack of versatility forces individuals to rely on multiple tools for different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conditions, leading to increased complexity and inefficiency in the diagnostic process. </a:t>
            </a:r>
          </a:p>
          <a:p>
            <a:pPr>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Additionally, many AI-based diagnostic applications are not understandable by </a:t>
            </a:r>
          </a:p>
          <a:p>
            <a:pPr marL="0" indent="0">
              <a:lnSpc>
                <a:spcPct val="150000"/>
              </a:lnSpc>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non-medical personnel, making them difficult to access for individuals without technical expertise. </a:t>
            </a:r>
          </a:p>
          <a:p>
            <a:pPr>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 this project aims to address these challenges by developing an AI-based multi-disease detection system using Machine Learning with CNNs through a user-friendly web application.</a:t>
            </a:r>
            <a:endParaRPr lang="en-IN" dirty="0">
              <a:latin typeface="Times New Roman" panose="02020603050405020304" pitchFamily="18" charset="0"/>
              <a:cs typeface="Times New Roman" panose="02020603050405020304" pitchFamily="18" charset="0"/>
            </a:endParaRPr>
          </a:p>
        </p:txBody>
      </p:sp>
      <p:pic>
        <p:nvPicPr>
          <p:cNvPr id="4" name="Picture 2" descr="Image result for human disease detction images clipart">
            <a:extLst>
              <a:ext uri="{FF2B5EF4-FFF2-40B4-BE49-F238E27FC236}">
                <a16:creationId xmlns:a16="http://schemas.microsoft.com/office/drawing/2014/main" id="{B4A2407A-2A05-4AF3-3A33-AD81CAA65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4859" y="2591104"/>
            <a:ext cx="1791672" cy="185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82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452B-E13F-A167-2684-E7BEEE8C879F}"/>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4A5B963C-E291-6E7C-D575-C0217B764301}"/>
              </a:ext>
            </a:extLst>
          </p:cNvPr>
          <p:cNvSpPr>
            <a:spLocks noChangeArrowheads="1"/>
          </p:cNvSpPr>
          <p:nvPr/>
        </p:nvSpPr>
        <p:spPr bwMode="auto">
          <a:xfrm>
            <a:off x="419100" y="1906132"/>
            <a:ext cx="11353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AI-Based Multi-Disease Detection System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revolutionizes healthcare by enabling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and accurate diagnosis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multiple diseases, addressing the limitations of traditional, costly, and time-consuming diagnostic methods. </a:t>
            </a:r>
          </a:p>
          <a:p>
            <a:pPr marR="0" lvl="0" algn="l" defTabSz="914400" rtl="0" eaLnBrk="0" fontAlgn="base" latinLnBrk="0" hangingPunct="0">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web application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models</a:t>
            </a:r>
            <a:r>
              <a:rPr lang="en-US" altLang="en-US" sz="2000" b="1" dirty="0">
                <a:latin typeface="Times New Roman" panose="02020603050405020304" pitchFamily="18" charset="0"/>
                <a:cs typeface="Times New Roman" panose="02020603050405020304" pitchFamily="18" charset="0"/>
              </a:rPr>
              <a:t> -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CNNs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image-based diseases like breast cancer, pneumonia, malari</a:t>
            </a:r>
            <a:r>
              <a:rPr lang="en-US" altLang="en-US" sz="2000" dirty="0">
                <a:latin typeface="Times New Roman" panose="02020603050405020304" pitchFamily="18" charset="0"/>
                <a:cs typeface="Times New Roman" panose="02020603050405020304" pitchFamily="18" charset="0"/>
              </a:rPr>
              <a:t>a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Alzheimer’s.</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Unlike existing AI tools that focus on single diseases, this system provides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comprehensive solution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integrating advanced AI models into a streamlined platform, this project enhances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efficiency, accuracy, and accessibility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medical diagnostics.</a:t>
            </a:r>
          </a:p>
          <a:p>
            <a:pPr marR="0" lvl="0" algn="l" defTabSz="914400" rtl="0" eaLnBrk="0" fontAlgn="base" latinLnBrk="0" hangingPunct="0">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Despite the advancements in AI and machine learning for disease detection, </a:t>
            </a:r>
          </a:p>
          <a:p>
            <a:pPr marR="0" lvl="0" algn="l" defTabSz="914400" rtl="0" eaLnBrk="0" fontAlgn="base" latinLnBrk="0" hangingPunct="0">
              <a:spcBef>
                <a:spcPct val="0"/>
              </a:spcBef>
              <a:spcAft>
                <a:spcPct val="0"/>
              </a:spcAft>
              <a:buClrTx/>
              <a:buSzTx/>
              <a:tabLst/>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most existing systems are limited to identifying a single disease.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4" name="Picture 2" descr="Image result for human disease detction images clipart">
            <a:extLst>
              <a:ext uri="{FF2B5EF4-FFF2-40B4-BE49-F238E27FC236}">
                <a16:creationId xmlns:a16="http://schemas.microsoft.com/office/drawing/2014/main" id="{CFBD2109-D1B9-76BE-3201-BF4AA3D594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58757">
            <a:off x="10168415" y="4419859"/>
            <a:ext cx="2511498" cy="2600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uman disease detction images clipart">
            <a:extLst>
              <a:ext uri="{FF2B5EF4-FFF2-40B4-BE49-F238E27FC236}">
                <a16:creationId xmlns:a16="http://schemas.microsoft.com/office/drawing/2014/main" id="{0CA62F40-CB1C-419C-A9A5-6E16EBE42F3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122836"/>
            <a:ext cx="1960984" cy="181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83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5340-C6DD-A1FF-3FBC-065155D20492}"/>
              </a:ext>
            </a:extLst>
          </p:cNvPr>
          <p:cNvSpPr>
            <a:spLocks noGrp="1"/>
          </p:cNvSpPr>
          <p:nvPr>
            <p:ph type="title"/>
          </p:nvPr>
        </p:nvSpPr>
        <p:spPr>
          <a:xfrm>
            <a:off x="838200" y="365125"/>
            <a:ext cx="10515600" cy="712561"/>
          </a:xfrm>
        </p:spPr>
        <p:txBody>
          <a:bodyPr>
            <a:normAutofit/>
          </a:bodyPr>
          <a:lstStyle/>
          <a:p>
            <a:pPr algn="ctr"/>
            <a:r>
              <a:rPr lang="en-US" sz="4000" dirty="0">
                <a:latin typeface="Book Antiqua" panose="02040602050305030304" pitchFamily="18" charset="0"/>
                <a:cs typeface="Arial" panose="020B0604020202020204" pitchFamily="34" charset="0"/>
              </a:rPr>
              <a:t>REVIEW OF LITERATURE</a:t>
            </a:r>
            <a:endParaRPr lang="en-IN" sz="4000" dirty="0">
              <a:latin typeface="Book Antiqua" panose="0204060205030503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6621CF44-4932-39E6-4BFA-453F1F48AF41}"/>
              </a:ext>
            </a:extLst>
          </p:cNvPr>
          <p:cNvSpPr>
            <a:spLocks noGrp="1"/>
          </p:cNvSpPr>
          <p:nvPr>
            <p:ph idx="1"/>
          </p:nvPr>
        </p:nvSpPr>
        <p:spPr>
          <a:xfrm>
            <a:off x="838200" y="1239520"/>
            <a:ext cx="10515600" cy="5253354"/>
          </a:xfrm>
        </p:spPr>
        <p:txBody>
          <a:bodyPr>
            <a:noAutofit/>
          </a:bodyPr>
          <a:lstStyle/>
          <a:p>
            <a:pPr algn="just"/>
            <a:r>
              <a:rPr lang="en-IN" sz="1800" b="1" dirty="0" err="1">
                <a:solidFill>
                  <a:srgbClr val="00263E"/>
                </a:solidFill>
                <a:effectLst/>
                <a:latin typeface="Times New Roman" panose="02020603050405020304" pitchFamily="18" charset="0"/>
                <a:ea typeface="Times New Roman" panose="02020603050405020304" pitchFamily="18" charset="0"/>
              </a:rPr>
              <a:t>Litjens</a:t>
            </a:r>
            <a:r>
              <a:rPr lang="en-IN" sz="1800" b="1" dirty="0">
                <a:solidFill>
                  <a:srgbClr val="00263E"/>
                </a:solidFill>
                <a:effectLst/>
                <a:latin typeface="Times New Roman" panose="02020603050405020304" pitchFamily="18" charset="0"/>
                <a:ea typeface="Times New Roman" panose="02020603050405020304" pitchFamily="18" charset="0"/>
              </a:rPr>
              <a:t>, et al., </a:t>
            </a:r>
            <a:r>
              <a:rPr lang="en-IN" sz="1800" dirty="0">
                <a:solidFill>
                  <a:srgbClr val="00263E"/>
                </a:solidFill>
                <a:effectLst/>
                <a:latin typeface="Times New Roman" panose="02020603050405020304" pitchFamily="18" charset="0"/>
                <a:ea typeface="Times New Roman" panose="02020603050405020304" pitchFamily="18" charset="0"/>
              </a:rPr>
              <a:t>[3] highlights the role of neural networks (CNNs) to detect subtle patterns in imaging data such as MRI, CT, and X-rays. This approach significantly improves diagnostic accuracy for conditions like cancer and neurological disorders, often surpassing traditional methods.</a:t>
            </a:r>
          </a:p>
          <a:p>
            <a:pPr marL="0" indent="0" algn="just">
              <a:buNone/>
            </a:pPr>
            <a:endParaRPr lang="en-IN" sz="1800" dirty="0">
              <a:solidFill>
                <a:srgbClr val="00263E"/>
              </a:solidFill>
              <a:effectLst/>
              <a:latin typeface="Times New Roman" panose="02020603050405020304" pitchFamily="18" charset="0"/>
              <a:ea typeface="Times New Roman" panose="02020603050405020304" pitchFamily="18" charset="0"/>
            </a:endParaRPr>
          </a:p>
          <a:p>
            <a:pPr algn="just"/>
            <a:r>
              <a:rPr lang="en-IN" sz="1800" b="1" dirty="0">
                <a:solidFill>
                  <a:srgbClr val="00263E"/>
                </a:solidFill>
                <a:effectLst/>
                <a:latin typeface="Times New Roman" panose="02020603050405020304" pitchFamily="18" charset="0"/>
                <a:ea typeface="Times New Roman" panose="02020603050405020304" pitchFamily="18" charset="0"/>
              </a:rPr>
              <a:t>Jinyuan Gong </a:t>
            </a:r>
            <a:r>
              <a:rPr lang="en-IN" sz="1800" dirty="0">
                <a:solidFill>
                  <a:srgbClr val="00263E"/>
                </a:solidFill>
                <a:effectLst/>
                <a:latin typeface="Times New Roman" panose="02020603050405020304" pitchFamily="18" charset="0"/>
                <a:ea typeface="Times New Roman" panose="02020603050405020304" pitchFamily="18" charset="0"/>
              </a:rPr>
              <a:t>(2025) [6] investigates the clinical value of combined blood lipid, glucose, and liver function tests in 105 NAFLD patients from May 2022 to July 2024, categorized by severity (mild, moderate, severe) and compared to 30 healthy controls. Results show elevated triglycerides, cholesterol, LDL, glucose, and liver enzymes (</a:t>
            </a:r>
            <a:r>
              <a:rPr lang="en-IN" sz="1800" dirty="0" err="1">
                <a:solidFill>
                  <a:srgbClr val="00263E"/>
                </a:solidFill>
                <a:effectLst/>
                <a:latin typeface="Times New Roman" panose="02020603050405020304" pitchFamily="18" charset="0"/>
                <a:ea typeface="Times New Roman" panose="02020603050405020304" pitchFamily="18" charset="0"/>
              </a:rPr>
              <a:t>TBil</a:t>
            </a:r>
            <a:r>
              <a:rPr lang="en-IN" sz="1800" dirty="0">
                <a:solidFill>
                  <a:srgbClr val="00263E"/>
                </a:solidFill>
                <a:effectLst/>
                <a:latin typeface="Times New Roman" panose="02020603050405020304" pitchFamily="18" charset="0"/>
                <a:ea typeface="Times New Roman" panose="02020603050405020304" pitchFamily="18" charset="0"/>
              </a:rPr>
              <a:t>, AST, ALT) in NAFLD groups, with worsening levels correlating to disease severity, while HDL decreases. </a:t>
            </a:r>
          </a:p>
          <a:p>
            <a:pPr marL="0" indent="0" algn="just">
              <a:buNone/>
            </a:pPr>
            <a:endParaRPr lang="en-IN" sz="1800" dirty="0">
              <a:solidFill>
                <a:srgbClr val="00263E"/>
              </a:solidFill>
              <a:effectLst/>
              <a:latin typeface="Times New Roman" panose="02020603050405020304" pitchFamily="18" charset="0"/>
              <a:ea typeface="Times New Roman" panose="02020603050405020304" pitchFamily="18" charset="0"/>
            </a:endParaRPr>
          </a:p>
          <a:p>
            <a:pPr algn="just"/>
            <a:r>
              <a:rPr lang="en-IN" sz="1800" b="1" dirty="0">
                <a:solidFill>
                  <a:srgbClr val="00263E"/>
                </a:solidFill>
                <a:effectLst/>
                <a:latin typeface="Times New Roman" panose="02020603050405020304" pitchFamily="18" charset="0"/>
                <a:ea typeface="Times New Roman" panose="02020603050405020304" pitchFamily="18" charset="0"/>
              </a:rPr>
              <a:t>Huimin Lu et al.,</a:t>
            </a:r>
            <a:r>
              <a:rPr lang="en-IN" sz="1800" dirty="0">
                <a:solidFill>
                  <a:srgbClr val="00263E"/>
                </a:solidFill>
                <a:effectLst/>
                <a:latin typeface="Times New Roman" panose="02020603050405020304" pitchFamily="18" charset="0"/>
                <a:ea typeface="Times New Roman" panose="02020603050405020304" pitchFamily="18" charset="0"/>
              </a:rPr>
              <a:t> [8] introduces a novel handwriting-based method to detect Parkinson’s disease (PD) by extracting dynamic features like kinematics, pressure, and angles. It proposes a new "moment feature" integrating these aspects and uses time-frequency-based statistical (TF-ST) features for a comprehensive analysis. </a:t>
            </a:r>
          </a:p>
          <a:p>
            <a:pPr marL="0" indent="0" algn="just">
              <a:buNone/>
            </a:pPr>
            <a:endParaRPr lang="en-IN" sz="1800" dirty="0">
              <a:solidFill>
                <a:srgbClr val="00263E"/>
              </a:solidFill>
              <a:effectLst/>
              <a:latin typeface="Times New Roman" panose="02020603050405020304" pitchFamily="18" charset="0"/>
              <a:ea typeface="Times New Roman" panose="02020603050405020304" pitchFamily="18" charset="0"/>
            </a:endParaRPr>
          </a:p>
          <a:p>
            <a:pPr algn="just"/>
            <a:r>
              <a:rPr lang="en-IN" sz="1800" b="1" kern="100" dirty="0" err="1">
                <a:solidFill>
                  <a:srgbClr val="00263E"/>
                </a:solidFill>
                <a:effectLst/>
                <a:latin typeface="Times New Roman" panose="02020603050405020304" pitchFamily="18" charset="0"/>
                <a:ea typeface="Times New Roman" panose="02020603050405020304" pitchFamily="18" charset="0"/>
              </a:rPr>
              <a:t>Shickel</a:t>
            </a:r>
            <a:r>
              <a:rPr lang="en-IN" sz="1800" b="1" kern="100" dirty="0">
                <a:solidFill>
                  <a:srgbClr val="00263E"/>
                </a:solidFill>
                <a:effectLst/>
                <a:latin typeface="Times New Roman" panose="02020603050405020304" pitchFamily="18" charset="0"/>
                <a:ea typeface="Times New Roman" panose="02020603050405020304" pitchFamily="18" charset="0"/>
              </a:rPr>
              <a:t>, B., et al., </a:t>
            </a:r>
            <a:r>
              <a:rPr lang="en-IN" sz="1800" kern="100" dirty="0">
                <a:solidFill>
                  <a:srgbClr val="00263E"/>
                </a:solidFill>
                <a:effectLst/>
                <a:latin typeface="Times New Roman" panose="02020603050405020304" pitchFamily="18" charset="0"/>
                <a:ea typeface="Times New Roman" panose="02020603050405020304" pitchFamily="18" charset="0"/>
              </a:rPr>
              <a:t>[1] states that Machine learning facilitates multi-disease prediction by integrating diverse patient data, including imaging, lab results, and clinical histories. It demonstrates the power of data-driven insights in improving healthcare outcomes. </a:t>
            </a:r>
          </a:p>
          <a:p>
            <a:pPr marL="0" indent="0" algn="just">
              <a:buNone/>
            </a:pPr>
            <a:endParaRPr lang="en-US" sz="3200" dirty="0">
              <a:latin typeface="Book Antiqua" panose="02040602050305030304" pitchFamily="18" charset="0"/>
            </a:endParaRPr>
          </a:p>
        </p:txBody>
      </p:sp>
    </p:spTree>
    <p:extLst>
      <p:ext uri="{BB962C8B-B14F-4D97-AF65-F5344CB8AC3E}">
        <p14:creationId xmlns:p14="http://schemas.microsoft.com/office/powerpoint/2010/main" val="281982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149D-C984-AFFE-79A3-C6CDD6CD9080}"/>
              </a:ext>
            </a:extLst>
          </p:cNvPr>
          <p:cNvSpPr>
            <a:spLocks noGrp="1"/>
          </p:cNvSpPr>
          <p:nvPr>
            <p:ph type="title"/>
          </p:nvPr>
        </p:nvSpPr>
        <p:spPr>
          <a:xfrm>
            <a:off x="270588" y="383786"/>
            <a:ext cx="10515600" cy="1017361"/>
          </a:xfrm>
        </p:spPr>
        <p:txBody>
          <a:bodyPr>
            <a:normAutofit/>
          </a:bodyPr>
          <a:lstStyle/>
          <a:p>
            <a:pPr algn="ctr"/>
            <a:r>
              <a:rPr lang="en-US" sz="4000" dirty="0">
                <a:latin typeface="Times New Roman" panose="02020603050405020304" pitchFamily="18" charset="0"/>
                <a:cs typeface="Times New Roman" panose="02020603050405020304" pitchFamily="18" charset="0"/>
              </a:rPr>
              <a:t>METHODOLOGY</a:t>
            </a:r>
            <a:endParaRPr lang="en-IN"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5F60415-307F-F8C4-1250-504211150868}"/>
              </a:ext>
            </a:extLst>
          </p:cNvPr>
          <p:cNvSpPr>
            <a:spLocks noGrp="1" noChangeArrowheads="1"/>
          </p:cNvSpPr>
          <p:nvPr>
            <p:ph idx="1"/>
          </p:nvPr>
        </p:nvSpPr>
        <p:spPr bwMode="auto">
          <a:xfrm>
            <a:off x="334347" y="1613870"/>
            <a:ext cx="10515600" cy="459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Data Preprocessing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Cleaned and normalized medical datasets </a:t>
            </a:r>
          </a:p>
          <a:p>
            <a:pPr marL="0" indent="0" eaLnBrk="0" fontAlgn="base" hangingPunct="0">
              <a:lnSpc>
                <a:spcPct val="100000"/>
              </a:lnSpc>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(e.g., imaging, clinical records) for consistency.</a:t>
            </a:r>
            <a:endParaRPr lang="en-US" altLang="en-US" sz="20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2.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Identified key disease markers using statistical </a:t>
            </a:r>
          </a:p>
          <a:p>
            <a:pPr marL="0" indent="0" eaLnBrk="0" fontAlgn="base" hangingPunct="0">
              <a:lnSpc>
                <a:spcPct val="100000"/>
              </a:lnSpc>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domain-specific techniques.</a:t>
            </a:r>
            <a:endParaRPr lang="en-US" altLang="en-US" sz="2000" dirty="0">
              <a:latin typeface="Times New Roman" panose="02020603050405020304" pitchFamily="18" charset="0"/>
              <a:cs typeface="Times New Roman" panose="02020603050405020304" pitchFamily="18" charset="0"/>
            </a:endParaRPr>
          </a:p>
          <a:p>
            <a:pPr marL="0" indent="0" algn="just">
              <a:buNone/>
            </a:pPr>
            <a:r>
              <a:rPr lang="en-IN" sz="2000" b="1" dirty="0">
                <a:latin typeface="Times New Roman" panose="02020603050405020304" pitchFamily="18" charset="0"/>
                <a:cs typeface="Times New Roman" panose="02020603050405020304" pitchFamily="18" charset="0"/>
              </a:rPr>
              <a:t>3. Algorithms Used</a:t>
            </a:r>
            <a:r>
              <a:rPr lang="en-IN" sz="2000" dirty="0">
                <a:latin typeface="Times New Roman" panose="02020603050405020304" pitchFamily="18" charset="0"/>
                <a:cs typeface="Times New Roman" panose="02020603050405020304" pitchFamily="18" charset="0"/>
              </a:rPr>
              <a:t>: </a:t>
            </a:r>
          </a:p>
          <a:p>
            <a:r>
              <a:rPr kumimoji="0" lang="en-US" altLang="en-US" sz="20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Vector Machine (SVM):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Classified diseases based on optimal hyperplane</a:t>
            </a:r>
          </a:p>
          <a:p>
            <a:pPr eaLnBrk="0" fontAlgn="base" hangingPunct="0">
              <a:lnSpc>
                <a:spcPct val="100000"/>
              </a:lnSpc>
              <a:spcBef>
                <a:spcPct val="0"/>
              </a:spcBef>
              <a:spcAft>
                <a:spcPct val="0"/>
              </a:spcAft>
            </a:pPr>
            <a:r>
              <a:rPr kumimoji="0" lang="en-US" altLang="en-US" sz="2000" b="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2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Boosted decision trees for high-accuracy predictions. </a:t>
            </a:r>
          </a:p>
          <a:p>
            <a:pPr eaLnBrk="0" fontAlgn="base" hangingPunct="0">
              <a:lnSpc>
                <a:spcPct val="100000"/>
              </a:lnSpc>
              <a:spcBef>
                <a:spcPct val="0"/>
              </a:spcBef>
              <a:spcAft>
                <a:spcPct val="0"/>
              </a:spcAft>
            </a:pPr>
            <a:r>
              <a:rPr kumimoji="0" lang="en-US" altLang="en-US" sz="20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Additional Models</a:t>
            </a:r>
            <a:r>
              <a:rPr kumimoji="0" lang="en-US" altLang="en-US" sz="2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Explored Random Forest and CNNs for robustness.</a:t>
            </a:r>
          </a:p>
          <a:p>
            <a:pPr eaLnBrk="0" fontAlgn="base" hangingPunct="0">
              <a:lnSpc>
                <a:spcPct val="100000"/>
              </a:lnSpc>
              <a:spcBef>
                <a:spcPct val="0"/>
              </a:spcBef>
              <a:spcAft>
                <a:spcPct val="0"/>
              </a:spcAft>
            </a:pPr>
            <a:r>
              <a:rPr kumimoji="0" lang="en-US" altLang="en-US" sz="20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 Trees</a:t>
            </a:r>
            <a:r>
              <a:rPr kumimoji="0" lang="en-US" altLang="en-US" sz="2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Modeled disease patterns with interpretable rules. </a:t>
            </a:r>
          </a:p>
          <a:p>
            <a:pPr eaLnBrk="0" fontAlgn="base" hangingPunct="0">
              <a:lnSpc>
                <a:spcPct val="100000"/>
              </a:lnSpc>
              <a:spcBef>
                <a:spcPct val="0"/>
              </a:spcBef>
              <a:spcAft>
                <a:spcPct val="0"/>
              </a:spcAft>
            </a:pPr>
            <a:endParaRPr kumimoji="0" lang="en-IN"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000" b="1" dirty="0">
                <a:latin typeface="Times New Roman" panose="02020603050405020304" pitchFamily="18" charset="0"/>
                <a:cs typeface="Times New Roman" panose="02020603050405020304" pitchFamily="18" charset="0"/>
              </a:rPr>
              <a:t>4. Training &amp; Validation</a:t>
            </a:r>
            <a:r>
              <a:rPr lang="en-US" sz="2000" dirty="0">
                <a:latin typeface="Times New Roman" panose="02020603050405020304" pitchFamily="18" charset="0"/>
                <a:cs typeface="Times New Roman" panose="02020603050405020304" pitchFamily="18" charset="0"/>
              </a:rPr>
              <a:t>: Split data into 80-20 train-test sets; used cross-validation for             performance tuning.</a:t>
            </a:r>
          </a:p>
          <a:p>
            <a:pPr marL="0" marR="0" lvl="0" indent="0" algn="l" defTabSz="914400" rtl="0" eaLnBrk="0" fontAlgn="base" latinLnBrk="0" hangingPunct="0">
              <a:lnSpc>
                <a:spcPct val="100000"/>
              </a:lnSpc>
              <a:spcBef>
                <a:spcPct val="0"/>
              </a:spcBef>
              <a:spcAft>
                <a:spcPct val="0"/>
              </a:spcAft>
              <a:buClrTx/>
              <a:buSzTx/>
              <a:buNone/>
              <a:tabLst/>
            </a:pPr>
            <a:endParaRPr 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000" b="1" dirty="0">
                <a:latin typeface="Times New Roman" panose="02020603050405020304" pitchFamily="18" charset="0"/>
                <a:cs typeface="Times New Roman" panose="02020603050405020304" pitchFamily="18" charset="0"/>
              </a:rPr>
              <a:t>5. Evaluation</a:t>
            </a:r>
            <a:r>
              <a:rPr lang="en-US" sz="2000" dirty="0">
                <a:latin typeface="Times New Roman" panose="02020603050405020304" pitchFamily="18" charset="0"/>
                <a:cs typeface="Times New Roman" panose="02020603050405020304" pitchFamily="18" charset="0"/>
              </a:rPr>
              <a:t>: Measured accuracy, precision, and recall across multi-disease outputs.</a:t>
            </a:r>
          </a:p>
        </p:txBody>
      </p:sp>
      <p:sp>
        <p:nvSpPr>
          <p:cNvPr id="6" name="Rectangle 2">
            <a:extLst>
              <a:ext uri="{FF2B5EF4-FFF2-40B4-BE49-F238E27FC236}">
                <a16:creationId xmlns:a16="http://schemas.microsoft.com/office/drawing/2014/main" id="{403DC353-2C56-E52B-C8AE-F53F55E1CB1A}"/>
              </a:ext>
            </a:extLst>
          </p:cNvPr>
          <p:cNvSpPr>
            <a:spLocks noChangeArrowheads="1"/>
          </p:cNvSpPr>
          <p:nvPr/>
        </p:nvSpPr>
        <p:spPr bwMode="auto">
          <a:xfrm>
            <a:off x="-1839685"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907225A6-BF84-7EF9-94EE-1381D35131AA}"/>
              </a:ext>
            </a:extLst>
          </p:cNvPr>
          <p:cNvSpPr>
            <a:spLocks noChangeArrowheads="1"/>
          </p:cNvSpPr>
          <p:nvPr/>
        </p:nvSpPr>
        <p:spPr bwMode="auto">
          <a:xfrm>
            <a:off x="1443846" y="4152276"/>
            <a:ext cx="93043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Book Antiqua" panose="02040602050305030304" pitchFamily="18" charset="0"/>
              <a:cs typeface="Arial" panose="020B0604020202020204" pitchFamily="34" charset="0"/>
            </a:endParaRPr>
          </a:p>
        </p:txBody>
      </p:sp>
      <p:pic>
        <p:nvPicPr>
          <p:cNvPr id="2050" name="Picture 2" descr="Image result for human disease detction images clipart">
            <a:extLst>
              <a:ext uri="{FF2B5EF4-FFF2-40B4-BE49-F238E27FC236}">
                <a16:creationId xmlns:a16="http://schemas.microsoft.com/office/drawing/2014/main" id="{48F9AD3A-DDFE-680F-2947-02E46D9EF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712" y="1015484"/>
            <a:ext cx="33147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26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0D043-6EB9-FA14-7FC6-6ACFFD893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CA466-DCB9-2A09-9497-E3F19CFB5805}"/>
              </a:ext>
            </a:extLst>
          </p:cNvPr>
          <p:cNvSpPr>
            <a:spLocks noGrp="1"/>
          </p:cNvSpPr>
          <p:nvPr>
            <p:ph type="title"/>
          </p:nvPr>
        </p:nvSpPr>
        <p:spPr>
          <a:xfrm>
            <a:off x="476831" y="2705724"/>
            <a:ext cx="6292270" cy="1017361"/>
          </a:xfrm>
        </p:spPr>
        <p:txBody>
          <a:bodyPr>
            <a:normAutofit/>
          </a:bodyPr>
          <a:lstStyle/>
          <a:p>
            <a:pPr algn="ctr"/>
            <a:r>
              <a:rPr lang="en-US" sz="4800" dirty="0">
                <a:latin typeface="Times New Roman" panose="02020603050405020304" pitchFamily="18" charset="0"/>
                <a:cs typeface="Times New Roman" panose="02020603050405020304" pitchFamily="18" charset="0"/>
              </a:rPr>
              <a:t>PROJECT FLOW</a:t>
            </a:r>
            <a:endParaRPr lang="en-IN" sz="4800" dirty="0">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E5CADC1A-6BD2-8667-4A7F-2B057357F8CD}"/>
              </a:ext>
            </a:extLst>
          </p:cNvPr>
          <p:cNvSpPr>
            <a:spLocks noChangeArrowheads="1"/>
          </p:cNvSpPr>
          <p:nvPr/>
        </p:nvSpPr>
        <p:spPr bwMode="auto">
          <a:xfrm>
            <a:off x="-1839685"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955509D-101E-B3DC-394E-C8C01B0BFEB1}"/>
              </a:ext>
            </a:extLst>
          </p:cNvPr>
          <p:cNvSpPr>
            <a:spLocks noChangeArrowheads="1"/>
          </p:cNvSpPr>
          <p:nvPr/>
        </p:nvSpPr>
        <p:spPr bwMode="auto">
          <a:xfrm>
            <a:off x="1443846" y="4152276"/>
            <a:ext cx="93043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Book Antiqua" panose="02040602050305030304" pitchFamily="18" charset="0"/>
              <a:cs typeface="Arial" panose="020B0604020202020204" pitchFamily="34" charset="0"/>
            </a:endParaRPr>
          </a:p>
        </p:txBody>
      </p:sp>
      <p:pic>
        <p:nvPicPr>
          <p:cNvPr id="11" name="Content Placeholder 10">
            <a:extLst>
              <a:ext uri="{FF2B5EF4-FFF2-40B4-BE49-F238E27FC236}">
                <a16:creationId xmlns:a16="http://schemas.microsoft.com/office/drawing/2014/main" id="{75AF2EF6-1CC2-14D1-3626-F01BBA9F61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3300" y="0"/>
            <a:ext cx="4838700" cy="6858000"/>
          </a:xfrm>
        </p:spPr>
      </p:pic>
    </p:spTree>
    <p:extLst>
      <p:ext uri="{BB962C8B-B14F-4D97-AF65-F5344CB8AC3E}">
        <p14:creationId xmlns:p14="http://schemas.microsoft.com/office/powerpoint/2010/main" val="2924268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1140</TotalTime>
  <Words>2433</Words>
  <Application>Microsoft Office PowerPoint</Application>
  <PresentationFormat>Widescreen</PresentationFormat>
  <Paragraphs>362</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Bahnschrift</vt:lpstr>
      <vt:lpstr>Bahnschrift Light SemiCondensed</vt:lpstr>
      <vt:lpstr>Book Antiqua</vt:lpstr>
      <vt:lpstr>Calibri</vt:lpstr>
      <vt:lpstr>Calibri Light</vt:lpstr>
      <vt:lpstr>Times New Roman</vt:lpstr>
      <vt:lpstr>Office Theme</vt:lpstr>
      <vt:lpstr>AI-BASED MULTI DISEASE DETECTION  USING MACHINE LEARNING AND CONVOLUTIONAL NEURAL NETWORK  </vt:lpstr>
      <vt:lpstr>Table of Contents</vt:lpstr>
      <vt:lpstr>ABSTRACT</vt:lpstr>
      <vt:lpstr>PowerPoint Presentation</vt:lpstr>
      <vt:lpstr>PROBLEM STATEMENT</vt:lpstr>
      <vt:lpstr>INTRODUCTION</vt:lpstr>
      <vt:lpstr>REVIEW OF LITERATURE</vt:lpstr>
      <vt:lpstr>METHODOLOGY</vt:lpstr>
      <vt:lpstr>PROJECT FLOW</vt:lpstr>
      <vt:lpstr>HARDWARE REQUIREMENTS</vt:lpstr>
      <vt:lpstr>SOFTWARE REQUIREMENTS</vt:lpstr>
      <vt:lpstr>UML DIAGRAMS</vt:lpstr>
      <vt:lpstr>Class Diagram</vt:lpstr>
      <vt:lpstr>Sequence Diagram</vt:lpstr>
      <vt:lpstr>State Machine Diagram</vt:lpstr>
      <vt:lpstr>Activity Diagram</vt:lpstr>
      <vt:lpstr>Package Diagram</vt:lpstr>
      <vt:lpstr>Component Diagram</vt:lpstr>
      <vt:lpstr>Object Diagram</vt:lpstr>
      <vt:lpstr>Deployment Diagram</vt:lpstr>
      <vt:lpstr>OUTPUTS</vt:lpstr>
      <vt:lpstr>PowerPoint Presentation</vt:lpstr>
      <vt:lpstr>PowerPoint Presentation</vt:lpstr>
      <vt:lpstr>RESULTS AND ANALYSIS</vt:lpstr>
      <vt:lpstr>PowerPoint Presentation</vt:lpstr>
      <vt:lpstr>PowerPoint Presentation</vt:lpstr>
      <vt:lpstr>PowerPoint Presentation</vt:lpstr>
      <vt:lpstr>PowerPoint Presentation</vt:lpstr>
      <vt:lpstr>Diabetes          Liver Disease</vt:lpstr>
      <vt:lpstr>PowerPoint Presentation</vt:lpstr>
      <vt:lpstr>Kidney                      Alzheimer’s</vt:lpstr>
      <vt:lpstr>Breast Cancer </vt:lpstr>
      <vt:lpstr>OVERALL ACCURACY TABLE</vt:lpstr>
      <vt:lpstr>CONCLUSION AND FUTURE SCOPE</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Madhurima Jakkula</dc:creator>
  <cp:lastModifiedBy>Alekhya Reddy</cp:lastModifiedBy>
  <cp:revision>89</cp:revision>
  <dcterms:created xsi:type="dcterms:W3CDTF">2025-03-10T16:57:39Z</dcterms:created>
  <dcterms:modified xsi:type="dcterms:W3CDTF">2025-04-25T16:58:56Z</dcterms:modified>
</cp:coreProperties>
</file>